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42"/>
  </p:notesMasterIdLst>
  <p:handoutMasterIdLst>
    <p:handoutMasterId r:id="rId43"/>
  </p:handoutMasterIdLst>
  <p:sldIdLst>
    <p:sldId id="277" r:id="rId2"/>
    <p:sldId id="260" r:id="rId3"/>
    <p:sldId id="278" r:id="rId4"/>
    <p:sldId id="280" r:id="rId5"/>
    <p:sldId id="279"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Lst>
  <p:sldSz cx="9144000" cy="6858000" type="screen4x3"/>
  <p:notesSz cx="6797675" cy="9926638"/>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showGuides="1">
      <p:cViewPr>
        <p:scale>
          <a:sx n="70" d="100"/>
          <a:sy n="70" d="100"/>
        </p:scale>
        <p:origin x="-1296" y="-6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18245F51-A344-42B6-BAD3-70E3725EA3D6}" type="datetimeFigureOut">
              <a:rPr lang="ar-EG" smtClean="0"/>
              <a:t>17/03/1442</a:t>
            </a:fld>
            <a:endParaRPr lang="ar-EG"/>
          </a:p>
        </p:txBody>
      </p:sp>
      <p:sp>
        <p:nvSpPr>
          <p:cNvPr id="4" name="Footer Placeholder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FEF2A695-77AF-45CA-ACEE-29C0641ED557}" type="slidenum">
              <a:rPr lang="ar-EG" smtClean="0"/>
              <a:t>‹#›</a:t>
            </a:fld>
            <a:endParaRPr lang="ar-EG"/>
          </a:p>
        </p:txBody>
      </p:sp>
    </p:spTree>
    <p:extLst>
      <p:ext uri="{BB962C8B-B14F-4D97-AF65-F5344CB8AC3E}">
        <p14:creationId xmlns:p14="http://schemas.microsoft.com/office/powerpoint/2010/main" val="10721011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350C72DA-9A7E-4F7F-96E2-11F6F21B5D38}" type="datetimeFigureOut">
              <a:rPr lang="ar-EG" smtClean="0"/>
              <a:t>17/03/1442</a:t>
            </a:fld>
            <a:endParaRPr lang="ar-E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6B9DDF7B-7256-48FF-B612-76495E25C6FE}" type="slidenum">
              <a:rPr lang="ar-EG" smtClean="0"/>
              <a:t>‹#›</a:t>
            </a:fld>
            <a:endParaRPr lang="ar-EG"/>
          </a:p>
        </p:txBody>
      </p:sp>
    </p:spTree>
    <p:extLst>
      <p:ext uri="{BB962C8B-B14F-4D97-AF65-F5344CB8AC3E}">
        <p14:creationId xmlns:p14="http://schemas.microsoft.com/office/powerpoint/2010/main" val="489282312"/>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20" name="Footer Placeholder 19"/>
          <p:cNvSpPr>
            <a:spLocks noGrp="1"/>
          </p:cNvSpPr>
          <p:nvPr>
            <p:ph type="ftr" sz="quarter" idx="11"/>
          </p:nvPr>
        </p:nvSpPr>
        <p:spPr/>
        <p:txBody>
          <a:bodyPr/>
          <a:lstStyle>
            <a:extLst/>
          </a:lstStyle>
          <a:p>
            <a:endParaRPr lang="ar-EG"/>
          </a:p>
        </p:txBody>
      </p:sp>
      <p:sp>
        <p:nvSpPr>
          <p:cNvPr id="10" name="Slide Number Placeholder 9"/>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8ABB1F-1ED2-4B9D-A3F8-9BEEE30300EB}"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microsoft.com/office/2007/relationships/hdphoto" Target="../media/hdphoto4.wdp"/></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17.png"/><Relationship Id="rId1" Type="http://schemas.openxmlformats.org/officeDocument/2006/relationships/slideLayout" Target="../slideLayouts/slideLayout1.xml"/><Relationship Id="rId5" Type="http://schemas.microsoft.com/office/2007/relationships/hdphoto" Target="../media/hdphoto8.wdp"/><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microsoft.com/office/2007/relationships/hdphoto" Target="../media/hdphoto10.wdp"/><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microsoft.com/office/2007/relationships/hdphoto" Target="../media/hdphoto11.wdp"/><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microsoft.com/office/2007/relationships/hdphoto" Target="../media/hdphoto12.wdp"/><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29.png"/><Relationship Id="rId1" Type="http://schemas.openxmlformats.org/officeDocument/2006/relationships/slideLayout" Target="../slideLayouts/slideLayout1.xml"/><Relationship Id="rId5" Type="http://schemas.microsoft.com/office/2007/relationships/hdphoto" Target="../media/hdphoto14.wdp"/><Relationship Id="rId4" Type="http://schemas.openxmlformats.org/officeDocument/2006/relationships/image" Target="../media/image3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3" Type="http://schemas.microsoft.com/office/2007/relationships/hdphoto" Target="../media/hdphoto15.wdp"/><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microsoft.com/office/2007/relationships/hdphoto" Target="../media/hdphoto3.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339" y="476672"/>
            <a:ext cx="7124328" cy="1584176"/>
          </a:xfrm>
        </p:spPr>
        <p:txBody>
          <a:bodyPr>
            <a:noAutofit/>
          </a:bodyPr>
          <a:lstStyle/>
          <a:p>
            <a:pPr marL="182880" indent="0" algn="ctr">
              <a:buNone/>
            </a:pPr>
            <a:r>
              <a:rPr lang="ar-EG" sz="4400" b="1"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المحاضرة الخامسة</a:t>
            </a:r>
            <a: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r>
            <a:b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br>
            <a: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التصميم ضد الأحمال المتغيرة</a:t>
            </a:r>
            <a:endParaRPr lang="ar-EG" sz="4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Rectangle 3"/>
          <p:cNvSpPr/>
          <p:nvPr/>
        </p:nvSpPr>
        <p:spPr>
          <a:xfrm>
            <a:off x="1403647" y="2276872"/>
            <a:ext cx="7200799" cy="3139321"/>
          </a:xfrm>
          <a:prstGeom prst="rect">
            <a:avLst/>
          </a:prstGeom>
        </p:spPr>
        <p:txBody>
          <a:bodyPr wrap="square">
            <a:spAutoFit/>
          </a:bodyPr>
          <a:lstStyle/>
          <a:p>
            <a:pPr marL="182880" algn="ctr">
              <a:lnSpc>
                <a:spcPct val="150000"/>
              </a:lnSpc>
              <a:spcBef>
                <a:spcPct val="0"/>
              </a:spcBef>
            </a:pPr>
            <a:r>
              <a:rPr lang="ar-EG"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لمقرر </a:t>
            </a:r>
            <a:r>
              <a:rPr lang="en-US"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 تصميم </a:t>
            </a:r>
            <a:r>
              <a:rPr lang="ar-EG"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آلات </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زراعية</a:t>
            </a:r>
          </a:p>
          <a:p>
            <a:pPr marL="182880" algn="ctr">
              <a:lnSpc>
                <a:spcPct val="150000"/>
              </a:lnSpc>
              <a:spcBef>
                <a:spcPct val="0"/>
              </a:spcBef>
            </a:pP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الفرقة الرابعة – هندسة زراعية </a:t>
            </a:r>
          </a:p>
          <a:p>
            <a:pPr marL="182880" algn="ctr">
              <a:lnSpc>
                <a:spcPct val="150000"/>
              </a:lnSpc>
              <a:spcBef>
                <a:spcPct val="0"/>
              </a:spcBef>
            </a:pP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العام الجامعي </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2020</a:t>
            </a:r>
            <a:r>
              <a:rPr lang="en-US"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a:t>
            </a:r>
            <a:r>
              <a:rPr lang="ar-EG" sz="4400" b="1"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 2021م</a:t>
            </a:r>
            <a:endParaRPr lang="en-US"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4151845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202"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إرشادات عند تقدير </a:t>
            </a: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تركيز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357071"/>
            <a:ext cx="7704856" cy="4622804"/>
          </a:xfrm>
          <a:prstGeom prst="rect">
            <a:avLst/>
          </a:prstGeom>
        </p:spPr>
        <p:txBody>
          <a:bodyPr wrap="square">
            <a:spAutoFit/>
          </a:bodyPr>
          <a:lstStyle/>
          <a:p>
            <a:pPr lvl="0" algn="just">
              <a:lnSpc>
                <a:spcPct val="115000"/>
              </a:lnSpc>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المواد المطيلة تحت الحمل الإستاتيكي</a:t>
            </a:r>
          </a:p>
          <a:p>
            <a:pPr lvl="0" algn="just">
              <a:lnSpc>
                <a:spcPct val="115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هذه المواد لاتتأثر بتركيز الإجهادات تحت الأحمال الإستاتيكية وهذا ما أشارت اليه نتائج التحليل الضوئي المرن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Photo-Elastic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Analysis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حيث وجد أنه عندما يصل الإجهاد في المناطق المجاورة للفتحات في القطاعات الغير منتظمة إلى نقطة الخضوع يتولد تشكل لدن ينتج عنه إعادة توزيع للإجهادات. هذا التشكل اللدن أو الخضوع يكون موضعي ويؤثر على مساحة محدودة من العنصر  من الآلة ولا يحدث أي نوع من الضرر للعنصر. لذلك فإن معامل تركيز الإجهادات يهمل تأثيره للأجزاء المصنوعة من المواد المطيلة والمعرضة لأحمال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إستاتيكية</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70056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202"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إرشادات عند تقدير </a:t>
            </a: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تركيز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196752"/>
            <a:ext cx="7704856" cy="5447645"/>
          </a:xfrm>
          <a:prstGeom prst="rect">
            <a:avLst/>
          </a:prstGeom>
        </p:spPr>
        <p:txBody>
          <a:bodyPr wrap="square">
            <a:spAutoFit/>
          </a:bodyPr>
          <a:lstStyle/>
          <a:p>
            <a:pPr lvl="0">
              <a:lnSpc>
                <a:spcPct val="150000"/>
              </a:lnSpc>
            </a:pPr>
            <a:r>
              <a:rPr lang="ar-EG"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المواد المطيلة تحت حمل غير ساكن (متغير) </a:t>
            </a:r>
            <a:endParaRPr lang="en-US"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lvl="0" algn="just">
              <a:lnSpc>
                <a:spcPct val="15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في حالة تعرض تلك المواد لحمل متغير فإن الإجهادات في المناطق المجاورة للفتحات في القطاعات الغير منتظمة تزيد عن حد التحمل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Endurance Limit</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وفي هذه الحالة يحدث إنهيار للعنصر عن طريق الإرهاق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Fatigue</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لذلك فإن حد التحمل للعناصر المصنوعة من المواد المطيلة ينخفض بدرجة كبيرة نتيجة تركيز الإجهادات الامر الذي يجعل إستخدام معاملات تركيز الإجهادات للمواد المطيلة عندما تتعرض لأحمال متغيرة يعتبر ضرورة. </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23709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202"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إرشادات عند تقدير </a:t>
            </a: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تركيز الإجهادات </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196752"/>
            <a:ext cx="7416824" cy="4693593"/>
          </a:xfrm>
          <a:prstGeom prst="rect">
            <a:avLst/>
          </a:prstGeom>
        </p:spPr>
        <p:txBody>
          <a:bodyPr wrap="square">
            <a:spAutoFit/>
          </a:bodyPr>
          <a:lstStyle/>
          <a:p>
            <a:pPr lvl="0" algn="just">
              <a:lnSpc>
                <a:spcPct val="115000"/>
              </a:lnSpc>
            </a:pPr>
            <a:r>
              <a:rPr lang="ar-EG"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المواد القصيفة </a:t>
            </a:r>
            <a:endParaRPr lang="en-US" sz="36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lvl="0" algn="just">
              <a:lnSpc>
                <a:spcPct val="115000"/>
              </a:lnSpc>
            </a:pP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إن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تأثير تركيز الإجهادات على المواد القصيفة يكون أكثر مقارنة بالمواد المطيلة حيث أن المواد القصيفة ليس لديها القدرة على إحداث تشكل لدن وأيضا ليس لها خضوع موضعي ولا يمكنها إعادة توزيع الإجهادات في المناطق المجاورة للفتحات في القطاعات الغير منتظمة. وعندما يصل الإجهاد الموضعي في المناطق المجاورة للفتحات في القطاعات الغير منتظمة إلى مقاومة الكسر  يحدث تكوين للشقوق وهذا يقلل من قدرة تلك المواد على مقاومة الأحمال الخارجية ويزيد من تركيز الإجهادات عند الشقوق ويلي ذلك حدوث إنهيار سريع للمادة</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6590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تقليل تركيز الإجهادات</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7704856" cy="5047536"/>
          </a:xfrm>
          <a:prstGeom prst="rect">
            <a:avLst/>
          </a:prstGeom>
        </p:spPr>
        <p:txBody>
          <a:bodyPr wrap="square">
            <a:spAutoFit/>
          </a:bodyPr>
          <a:lstStyle/>
          <a:p>
            <a:pPr algn="just" defTabSz="268288">
              <a:lnSpc>
                <a:spcPct val="115000"/>
              </a:lnSpc>
            </a:pPr>
            <a:r>
              <a:rPr lang="ar-EG" sz="2800" b="1" dirty="0">
                <a:effectLst>
                  <a:outerShdw blurRad="38100" dist="38100" dir="2700000" algn="tl">
                    <a:srgbClr val="000000">
                      <a:alpha val="43137"/>
                    </a:srgbClr>
                  </a:outerShdw>
                </a:effectLst>
                <a:latin typeface="Calibri"/>
                <a:ea typeface="Calibri"/>
                <a:cs typeface="Sakkal Majalla"/>
              </a:rPr>
              <a:t>بالرغم من أنه لا يمكن منع تأثير تركيز الإجهادات في أجزاء الآلات ، إلا أنه توجد عدة طرق للحد من تأثيرها. وهذه الطرق تعتمد على التوصيف الدقيق للشكل الهندسي والذي يمكن من خلاله تفسير ما يحدث في المناطق ذات </a:t>
            </a:r>
            <a:r>
              <a:rPr lang="ar-EG" sz="2400" b="1" dirty="0">
                <a:effectLst>
                  <a:outerShdw blurRad="38100" dist="38100" dir="2700000" algn="tl">
                    <a:srgbClr val="000000">
                      <a:alpha val="43137"/>
                    </a:srgbClr>
                  </a:outerShdw>
                </a:effectLst>
                <a:latin typeface="Calibri"/>
                <a:ea typeface="Calibri"/>
                <a:cs typeface="Sakkal Majalla"/>
              </a:rPr>
              <a:t>القطاعات</a:t>
            </a:r>
            <a:r>
              <a:rPr lang="ar-EG" sz="2800" b="1" dirty="0">
                <a:effectLst>
                  <a:outerShdw blurRad="38100" dist="38100" dir="2700000" algn="tl">
                    <a:srgbClr val="000000">
                      <a:alpha val="43137"/>
                    </a:srgbClr>
                  </a:outerShdw>
                </a:effectLst>
                <a:latin typeface="Calibri"/>
                <a:ea typeface="Calibri"/>
                <a:cs typeface="Sakkal Majalla"/>
              </a:rPr>
              <a:t> الغير منتظمة للحد من تأثير تركيز الإجهادات.  وفي هذا الشأن يتم إستخدام مايطلق عليه قياس التدفق </a:t>
            </a:r>
            <a:r>
              <a:rPr lang="en-US" sz="2800" b="1" dirty="0">
                <a:effectLst>
                  <a:outerShdw blurRad="38100" dist="38100" dir="2700000" algn="tl">
                    <a:srgbClr val="000000">
                      <a:alpha val="43137"/>
                    </a:srgbClr>
                  </a:outerShdw>
                </a:effectLst>
                <a:latin typeface="Sakkal Majalla"/>
                <a:ea typeface="Calibri"/>
                <a:cs typeface="Arial"/>
              </a:rPr>
              <a:t>Flow Analog</a:t>
            </a:r>
            <a:r>
              <a:rPr lang="ar-EG" sz="2800" b="1" dirty="0">
                <a:effectLst>
                  <a:outerShdw blurRad="38100" dist="38100" dir="2700000" algn="tl">
                    <a:srgbClr val="000000">
                      <a:alpha val="43137"/>
                    </a:srgbClr>
                  </a:outerShdw>
                </a:effectLst>
                <a:latin typeface="Calibri"/>
                <a:ea typeface="Calibri"/>
                <a:cs typeface="Sakkal Majalla"/>
              </a:rPr>
              <a:t> المستخدم في مجال ميكانيكا الموائع وذلك لوجود تطابق بين توزيع السرعات في سريان الموائع في القنوات وبين توزيع الإجهادات للعناصر المعرضة لأحمال محورية وأيضا لأن معادلات السريان المحتمل </a:t>
            </a:r>
            <a:r>
              <a:rPr lang="en-US" sz="2800" b="1" dirty="0">
                <a:effectLst>
                  <a:outerShdw blurRad="38100" dist="38100" dir="2700000" algn="tl">
                    <a:srgbClr val="000000">
                      <a:alpha val="43137"/>
                    </a:srgbClr>
                  </a:outerShdw>
                </a:effectLst>
                <a:latin typeface="Sakkal Majalla"/>
                <a:ea typeface="Calibri"/>
                <a:cs typeface="Arial"/>
              </a:rPr>
              <a:t>Flow Potential </a:t>
            </a:r>
            <a:r>
              <a:rPr lang="ar-EG" sz="2800" b="1" dirty="0">
                <a:effectLst>
                  <a:outerShdw blurRad="38100" dist="38100" dir="2700000" algn="tl">
                    <a:srgbClr val="000000">
                      <a:alpha val="43137"/>
                    </a:srgbClr>
                  </a:outerShdw>
                </a:effectLst>
                <a:latin typeface="Calibri"/>
                <a:ea typeface="Calibri"/>
                <a:cs typeface="Sakkal Majalla"/>
              </a:rPr>
              <a:t> في ميكانيكا الموائع هي نفسها معادلات الإجهاد المحتمل </a:t>
            </a:r>
            <a:r>
              <a:rPr lang="en-US" sz="2800" b="1" dirty="0">
                <a:effectLst>
                  <a:outerShdw blurRad="38100" dist="38100" dir="2700000" algn="tl">
                    <a:srgbClr val="000000">
                      <a:alpha val="43137"/>
                    </a:srgbClr>
                  </a:outerShdw>
                </a:effectLst>
                <a:latin typeface="Sakkal Majalla"/>
                <a:ea typeface="Calibri"/>
                <a:cs typeface="Arial"/>
              </a:rPr>
              <a:t>Stress Potential</a:t>
            </a:r>
            <a:r>
              <a:rPr lang="ar-EG" sz="2800" b="1" dirty="0">
                <a:effectLst>
                  <a:outerShdw blurRad="38100" dist="38100" dir="2700000" algn="tl">
                    <a:srgbClr val="000000">
                      <a:alpha val="43137"/>
                    </a:srgbClr>
                  </a:outerShdw>
                </a:effectLst>
                <a:latin typeface="Calibri"/>
                <a:ea typeface="Calibri"/>
                <a:cs typeface="Sakkal Majalla"/>
              </a:rPr>
              <a:t> في ميكانيكا الأجسام الصلبة.</a:t>
            </a:r>
            <a:endParaRPr lang="en-US" sz="28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1019886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قياس تدفق القوى</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srcRect t="3870" b="33725"/>
          <a:stretch/>
        </p:blipFill>
        <p:spPr bwMode="auto">
          <a:xfrm>
            <a:off x="1259631" y="1412776"/>
            <a:ext cx="7704855" cy="3168352"/>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3347864" y="4941168"/>
            <a:ext cx="2736304" cy="1080120"/>
          </a:xfrm>
          <a:prstGeom prst="rect">
            <a:avLst/>
          </a:prstGeom>
          <a:ln>
            <a:noFill/>
          </a:ln>
        </p:spPr>
      </p:pic>
    </p:spTree>
    <p:extLst>
      <p:ext uri="{BB962C8B-B14F-4D97-AF65-F5344CB8AC3E}">
        <p14:creationId xmlns:p14="http://schemas.microsoft.com/office/powerpoint/2010/main" val="2620991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طرق تقليل تركيز الإجهادات</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6868297" cy="587853"/>
          </a:xfrm>
          <a:prstGeom prst="rect">
            <a:avLst/>
          </a:prstGeom>
        </p:spPr>
        <p:txBody>
          <a:bodyPr wrap="square">
            <a:spAutoFit/>
          </a:bodyPr>
          <a:lstStyle/>
          <a:p>
            <a:pPr lvl="0" algn="ctr">
              <a:lnSpc>
                <a:spcPct val="115000"/>
              </a:lnSpc>
              <a:buSzPts val="1600"/>
            </a:pPr>
            <a:r>
              <a:rPr lang="ar-EG" sz="2800" b="1" dirty="0">
                <a:effectLst>
                  <a:outerShdw blurRad="38100" dist="38100" dir="2700000" algn="tl">
                    <a:srgbClr val="000000">
                      <a:alpha val="43137"/>
                    </a:srgbClr>
                  </a:outerShdw>
                </a:effectLst>
                <a:latin typeface="Calibri"/>
                <a:ea typeface="Calibri"/>
                <a:cs typeface="Sakkal Majalla"/>
              </a:rPr>
              <a:t>زيادة عدد النتوءات والفتحات في العنصر المعرض للشد</a:t>
            </a:r>
            <a:endParaRPr lang="en-US" sz="2800" b="1" dirty="0">
              <a:effectLst>
                <a:outerShdw blurRad="38100" dist="38100" dir="2700000" algn="tl">
                  <a:srgbClr val="000000">
                    <a:alpha val="43137"/>
                  </a:srgbClr>
                </a:outerShdw>
              </a:effectLst>
              <a:latin typeface="Calibri"/>
              <a:ea typeface="Calibri"/>
              <a:cs typeface="Arial"/>
            </a:endParaRPr>
          </a:p>
        </p:txBody>
      </p:sp>
      <p:pic>
        <p:nvPicPr>
          <p:cNvPr id="4" name="Picture 3"/>
          <p:cNvPicPr/>
          <p:nvPr/>
        </p:nvPicPr>
        <p:blipFill rotWithShape="1">
          <a:blip r:embed="rId2">
            <a:biLevel thresh="75000"/>
          </a:blip>
          <a:srcRect l="4264" t="5264" r="5616" b="2024"/>
          <a:stretch/>
        </p:blipFill>
        <p:spPr bwMode="auto">
          <a:xfrm>
            <a:off x="1664143" y="2099822"/>
            <a:ext cx="6408712" cy="3240359"/>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1204558" y="5589240"/>
            <a:ext cx="7327882" cy="461665"/>
          </a:xfrm>
          <a:prstGeom prst="rect">
            <a:avLst/>
          </a:prstGeom>
        </p:spPr>
        <p:txBody>
          <a:bodyPr wrap="square">
            <a:spAutoFit/>
          </a:bodyPr>
          <a:lstStyle/>
          <a:p>
            <a:r>
              <a:rPr lang="en-US"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النتوء الأصلي </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(b)</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نتوءات عدة </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(c)</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فتحات مثقوبة </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(d) </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إزالة جزء من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المادة</a:t>
            </a:r>
            <a:endParaRPr lang="ar-EG" sz="240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12679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طرق تقليل تركيز الإجهادات</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6868297" cy="658642"/>
          </a:xfrm>
          <a:prstGeom prst="rect">
            <a:avLst/>
          </a:prstGeom>
        </p:spPr>
        <p:txBody>
          <a:bodyPr wrap="square">
            <a:spAutoFit/>
          </a:bodyPr>
          <a:lstStyle/>
          <a:p>
            <a:pPr lvl="0" algn="ctr">
              <a:lnSpc>
                <a:spcPct val="115000"/>
              </a:lnSpc>
              <a:buSzPts val="1600"/>
            </a:pPr>
            <a:r>
              <a:rPr lang="ar-EG" sz="3200" b="1" dirty="0" smtClean="0">
                <a:effectLst>
                  <a:outerShdw blurRad="38100" dist="38100" dir="2700000" algn="tl">
                    <a:srgbClr val="000000">
                      <a:alpha val="43137"/>
                    </a:srgbClr>
                  </a:outerShdw>
                </a:effectLst>
                <a:latin typeface="Calibri"/>
                <a:ea typeface="Calibri"/>
                <a:cs typeface="Sakkal Majalla"/>
              </a:rPr>
              <a:t>عمل </a:t>
            </a:r>
            <a:r>
              <a:rPr lang="ar-EG" sz="3200" b="1" dirty="0">
                <a:effectLst>
                  <a:outerShdw blurRad="38100" dist="38100" dir="2700000" algn="tl">
                    <a:srgbClr val="000000">
                      <a:alpha val="43137"/>
                    </a:srgbClr>
                  </a:outerShdw>
                </a:effectLst>
                <a:latin typeface="Calibri"/>
                <a:ea typeface="Calibri"/>
                <a:cs typeface="Sakkal Majalla"/>
              </a:rPr>
              <a:t>أنصاف اقطار صغيرة للأركان الحادة (إستدراة) </a:t>
            </a:r>
            <a:endParaRPr lang="en-US" sz="3200" b="1" dirty="0">
              <a:effectLst>
                <a:outerShdw blurRad="38100" dist="38100" dir="2700000" algn="tl">
                  <a:srgbClr val="000000">
                    <a:alpha val="43137"/>
                  </a:srgbClr>
                </a:outerShdw>
              </a:effectLst>
              <a:latin typeface="Calibri"/>
              <a:ea typeface="Calibri"/>
              <a:cs typeface="Arial"/>
            </a:endParaRPr>
          </a:p>
        </p:txBody>
      </p:sp>
      <p:sp>
        <p:nvSpPr>
          <p:cNvPr id="3" name="Rectangle 2"/>
          <p:cNvSpPr/>
          <p:nvPr/>
        </p:nvSpPr>
        <p:spPr>
          <a:xfrm>
            <a:off x="1043608" y="5589240"/>
            <a:ext cx="7920880" cy="830997"/>
          </a:xfrm>
          <a:prstGeom prst="rect">
            <a:avLst/>
          </a:prstGeom>
        </p:spPr>
        <p:txBody>
          <a:bodyPr wrap="square">
            <a:spAutoFit/>
          </a:bodyPr>
          <a:lstStyle/>
          <a:p>
            <a:pPr marL="457200" indent="-457200" algn="ctr">
              <a:buAutoNum type="alphaLcParenBoth"/>
            </a:pP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المكون </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الأصلي</a:t>
            </a:r>
            <a:r>
              <a:rPr lang="en-US"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(b</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نصف </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قطر دوران للركن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الحاد</a:t>
            </a:r>
          </a:p>
          <a:p>
            <a:pPr algn="ct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en-US"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(c</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قطع </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جزء من دعامة العمود </a:t>
            </a:r>
            <a:r>
              <a:rPr lang="en-US"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(d</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إضافة </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نتوء لدعامة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العمود</a:t>
            </a:r>
            <a:endParaRPr lang="ar-EG" sz="240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6" name="Picture 5"/>
          <p:cNvPicPr/>
          <p:nvPr/>
        </p:nvPicPr>
        <p:blipFill rotWithShape="1">
          <a:blip r:embed="rId2">
            <a:biLevel thresh="75000"/>
          </a:blip>
          <a:srcRect l="2134" r="4718"/>
          <a:stretch/>
        </p:blipFill>
        <p:spPr bwMode="auto">
          <a:xfrm>
            <a:off x="1517819" y="1855394"/>
            <a:ext cx="6798597" cy="373384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60342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طرق تقليل تركيز الإجهادات</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6868297" cy="658642"/>
          </a:xfrm>
          <a:prstGeom prst="rect">
            <a:avLst/>
          </a:prstGeom>
        </p:spPr>
        <p:txBody>
          <a:bodyPr wrap="square">
            <a:spAutoFit/>
          </a:bodyPr>
          <a:lstStyle/>
          <a:p>
            <a:pPr lvl="0" algn="ctr">
              <a:lnSpc>
                <a:spcPct val="115000"/>
              </a:lnSpc>
              <a:buSzPts val="1600"/>
            </a:pPr>
            <a:r>
              <a:rPr lang="ar-EG" sz="3200" b="1" dirty="0" smtClean="0">
                <a:effectLst>
                  <a:outerShdw blurRad="38100" dist="38100" dir="2700000" algn="tl">
                    <a:srgbClr val="000000">
                      <a:alpha val="43137"/>
                    </a:srgbClr>
                  </a:outerShdw>
                </a:effectLst>
                <a:latin typeface="Calibri"/>
                <a:ea typeface="Calibri"/>
                <a:cs typeface="Sakkal Majalla"/>
              </a:rPr>
              <a:t>عمل </a:t>
            </a:r>
            <a:r>
              <a:rPr lang="ar-EG" sz="3200" b="1" dirty="0">
                <a:effectLst>
                  <a:outerShdw blurRad="38100" dist="38100" dir="2700000" algn="tl">
                    <a:srgbClr val="000000">
                      <a:alpha val="43137"/>
                    </a:srgbClr>
                  </a:outerShdw>
                </a:effectLst>
                <a:latin typeface="Calibri"/>
                <a:ea typeface="Calibri"/>
                <a:cs typeface="Sakkal Majalla"/>
              </a:rPr>
              <a:t>ثقوب إضافية للعمود</a:t>
            </a:r>
            <a:endParaRPr lang="en-US" sz="3200" b="1" dirty="0">
              <a:effectLst>
                <a:outerShdw blurRad="38100" dist="38100" dir="2700000" algn="tl">
                  <a:srgbClr val="000000">
                    <a:alpha val="43137"/>
                  </a:srgbClr>
                </a:outerShdw>
              </a:effectLst>
              <a:latin typeface="Calibri"/>
              <a:ea typeface="Calibri"/>
              <a:cs typeface="Arial"/>
            </a:endParaRPr>
          </a:p>
        </p:txBody>
      </p:sp>
      <p:sp>
        <p:nvSpPr>
          <p:cNvPr id="3" name="Rectangle 2"/>
          <p:cNvSpPr/>
          <p:nvPr/>
        </p:nvSpPr>
        <p:spPr>
          <a:xfrm>
            <a:off x="1014615" y="5949280"/>
            <a:ext cx="7920880" cy="461665"/>
          </a:xfrm>
          <a:prstGeom prst="rect">
            <a:avLst/>
          </a:prstGeom>
        </p:spPr>
        <p:txBody>
          <a:bodyPr wrap="square">
            <a:spAutoFit/>
          </a:bodyPr>
          <a:lstStyle/>
          <a:p>
            <a:pPr marL="457200" indent="-457200" algn="ctr">
              <a:buAutoNum type="alphaLcParenBoth"/>
            </a:pP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العمود الأصلي </a:t>
            </a:r>
            <a:r>
              <a:rPr lang="en-US"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(b</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فتحات </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مثقوبة </a:t>
            </a:r>
            <a:r>
              <a:rPr lang="ar-EG"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en-US" sz="24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(c</a:t>
            </a:r>
            <a:r>
              <a:rPr lang="en-US"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4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عمل نصف قطر للأركان الحادة</a:t>
            </a:r>
            <a:endParaRPr lang="ar-EG" sz="240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7" name="Picture 6"/>
          <p:cNvPicPr/>
          <p:nvPr/>
        </p:nvPicPr>
        <p:blipFill rotWithShape="1">
          <a:blip r:embed="rId2">
            <a:biLevel thresh="75000"/>
          </a:blip>
          <a:srcRect l="5690" r="3557"/>
          <a:stretch/>
        </p:blipFill>
        <p:spPr bwMode="auto">
          <a:xfrm>
            <a:off x="2555776" y="1878090"/>
            <a:ext cx="4536504" cy="394198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43795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طرق تقليل تركيز الإجهادات</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6868297" cy="658642"/>
          </a:xfrm>
          <a:prstGeom prst="rect">
            <a:avLst/>
          </a:prstGeom>
        </p:spPr>
        <p:txBody>
          <a:bodyPr wrap="square">
            <a:spAutoFit/>
          </a:bodyPr>
          <a:lstStyle/>
          <a:p>
            <a:pPr lvl="0" algn="ctr">
              <a:lnSpc>
                <a:spcPct val="115000"/>
              </a:lnSpc>
              <a:buSzPts val="1600"/>
            </a:pPr>
            <a:r>
              <a:rPr lang="ar-EG" sz="3200" b="1" dirty="0" smtClean="0">
                <a:effectLst>
                  <a:outerShdw blurRad="38100" dist="38100" dir="2700000" algn="tl">
                    <a:srgbClr val="000000">
                      <a:alpha val="43137"/>
                    </a:srgbClr>
                  </a:outerShdw>
                </a:effectLst>
                <a:latin typeface="Calibri"/>
                <a:ea typeface="Calibri"/>
                <a:cs typeface="Sakkal Majalla"/>
              </a:rPr>
              <a:t>تقليل </a:t>
            </a:r>
            <a:r>
              <a:rPr lang="ar-EG" sz="3200" b="1" dirty="0">
                <a:effectLst>
                  <a:outerShdw blurRad="38100" dist="38100" dir="2700000" algn="tl">
                    <a:srgbClr val="000000">
                      <a:alpha val="43137"/>
                    </a:srgbClr>
                  </a:outerShdw>
                </a:effectLst>
                <a:latin typeface="Calibri"/>
                <a:ea typeface="Calibri"/>
                <a:cs typeface="Sakkal Majalla"/>
              </a:rPr>
              <a:t>تركيز الإجهادات في عنصر اللولب</a:t>
            </a:r>
            <a:endParaRPr lang="en-US" sz="3200" b="1" dirty="0">
              <a:effectLst>
                <a:outerShdw blurRad="38100" dist="38100" dir="2700000" algn="tl">
                  <a:srgbClr val="000000">
                    <a:alpha val="43137"/>
                  </a:srgbClr>
                </a:outerShdw>
              </a:effectLst>
              <a:latin typeface="Calibri"/>
              <a:ea typeface="Calibri"/>
              <a:cs typeface="Arial"/>
            </a:endParaRPr>
          </a:p>
        </p:txBody>
      </p:sp>
      <p:sp>
        <p:nvSpPr>
          <p:cNvPr id="3" name="Rectangle 2"/>
          <p:cNvSpPr/>
          <p:nvPr/>
        </p:nvSpPr>
        <p:spPr>
          <a:xfrm>
            <a:off x="1014615" y="5949280"/>
            <a:ext cx="7920880" cy="517065"/>
          </a:xfrm>
          <a:prstGeom prst="rect">
            <a:avLst/>
          </a:prstGeom>
        </p:spPr>
        <p:txBody>
          <a:bodyPr wrap="square">
            <a:spAutoFit/>
          </a:bodyPr>
          <a:lstStyle/>
          <a:p>
            <a:pPr marL="431800" algn="ctr">
              <a:lnSpc>
                <a:spcPct val="115000"/>
              </a:lnSpc>
            </a:pPr>
            <a:r>
              <a:rPr lang="en-US" sz="2400" b="1" dirty="0" smtClean="0">
                <a:latin typeface="Sakkal Majalla" panose="02000000000000000000" pitchFamily="2" charset="-78"/>
                <a:ea typeface="Calibri"/>
                <a:cs typeface="Sakkal Majalla" panose="02000000000000000000" pitchFamily="2" charset="-78"/>
              </a:rPr>
              <a:t>(a</a:t>
            </a:r>
            <a:r>
              <a:rPr lang="en-US" sz="2400" b="1" dirty="0">
                <a:latin typeface="Sakkal Majalla" panose="02000000000000000000" pitchFamily="2" charset="-78"/>
                <a:ea typeface="Calibri"/>
                <a:cs typeface="Sakkal Majalla" panose="02000000000000000000" pitchFamily="2" charset="-78"/>
              </a:rPr>
              <a:t>)</a:t>
            </a:r>
            <a:r>
              <a:rPr lang="ar-EG" sz="2400" b="1" dirty="0">
                <a:latin typeface="Sakkal Majalla" panose="02000000000000000000" pitchFamily="2" charset="-78"/>
                <a:ea typeface="Calibri"/>
                <a:cs typeface="Sakkal Majalla" panose="02000000000000000000" pitchFamily="2" charset="-78"/>
              </a:rPr>
              <a:t> اللولب الأصلي </a:t>
            </a:r>
            <a:r>
              <a:rPr lang="en-US" sz="2400" b="1" dirty="0">
                <a:latin typeface="Sakkal Majalla" panose="02000000000000000000" pitchFamily="2" charset="-78"/>
                <a:ea typeface="Calibri"/>
                <a:cs typeface="Sakkal Majalla" panose="02000000000000000000" pitchFamily="2" charset="-78"/>
              </a:rPr>
              <a:t>(b)</a:t>
            </a:r>
            <a:r>
              <a:rPr lang="ar-EG" sz="2400" b="1" dirty="0">
                <a:latin typeface="Sakkal Majalla" panose="02000000000000000000" pitchFamily="2" charset="-78"/>
                <a:ea typeface="Calibri"/>
                <a:cs typeface="Sakkal Majalla" panose="02000000000000000000" pitchFamily="2" charset="-78"/>
              </a:rPr>
              <a:t> إجراء </a:t>
            </a:r>
            <a:r>
              <a:rPr lang="en-US" sz="2400" b="1" dirty="0">
                <a:latin typeface="Sakkal Majalla" panose="02000000000000000000" pitchFamily="2" charset="-78"/>
                <a:ea typeface="Calibri"/>
                <a:cs typeface="Sakkal Majalla" panose="02000000000000000000" pitchFamily="2" charset="-78"/>
              </a:rPr>
              <a:t>Undercutting</a:t>
            </a:r>
            <a:r>
              <a:rPr lang="ar-EG" sz="2400" b="1" dirty="0">
                <a:latin typeface="Sakkal Majalla" panose="02000000000000000000" pitchFamily="2" charset="-78"/>
                <a:ea typeface="Calibri"/>
                <a:cs typeface="Sakkal Majalla" panose="02000000000000000000" pitchFamily="2" charset="-78"/>
              </a:rPr>
              <a:t> للقصبة </a:t>
            </a:r>
            <a:r>
              <a:rPr lang="en-US" sz="2400" b="1" dirty="0">
                <a:latin typeface="Sakkal Majalla" panose="02000000000000000000" pitchFamily="2" charset="-78"/>
                <a:ea typeface="Calibri"/>
                <a:cs typeface="Sakkal Majalla" panose="02000000000000000000" pitchFamily="2" charset="-78"/>
              </a:rPr>
              <a:t>(c)</a:t>
            </a:r>
            <a:r>
              <a:rPr lang="ar-EG" sz="2400" b="1" dirty="0">
                <a:latin typeface="Sakkal Majalla" panose="02000000000000000000" pitchFamily="2" charset="-78"/>
                <a:ea typeface="Calibri"/>
                <a:cs typeface="Sakkal Majalla" panose="02000000000000000000" pitchFamily="2" charset="-78"/>
              </a:rPr>
              <a:t>تقليل قطر </a:t>
            </a:r>
            <a:r>
              <a:rPr lang="ar-EG" sz="2400" b="1" dirty="0" smtClean="0">
                <a:latin typeface="Sakkal Majalla" panose="02000000000000000000" pitchFamily="2" charset="-78"/>
                <a:ea typeface="Calibri"/>
                <a:cs typeface="Sakkal Majalla" panose="02000000000000000000" pitchFamily="2" charset="-78"/>
              </a:rPr>
              <a:t>القصبة</a:t>
            </a:r>
            <a:endParaRPr lang="en-US" sz="2400" dirty="0">
              <a:effectLst/>
              <a:latin typeface="Sakkal Majalla" panose="02000000000000000000" pitchFamily="2" charset="-78"/>
              <a:ea typeface="Calibri"/>
              <a:cs typeface="Sakkal Majalla" panose="02000000000000000000" pitchFamily="2" charset="-78"/>
            </a:endParaRPr>
          </a:p>
        </p:txBody>
      </p:sp>
      <p:pic>
        <p:nvPicPr>
          <p:cNvPr id="6" name="Picture 5"/>
          <p:cNvPicPr/>
          <p:nvPr/>
        </p:nvPicPr>
        <p:blipFill>
          <a:blip r:embed="rId2">
            <a:biLevel thresh="75000"/>
          </a:blip>
          <a:stretch>
            <a:fillRect/>
          </a:stretch>
        </p:blipFill>
        <p:spPr>
          <a:xfrm>
            <a:off x="1633194" y="1870631"/>
            <a:ext cx="6607802" cy="3826793"/>
          </a:xfrm>
          <a:prstGeom prst="rect">
            <a:avLst/>
          </a:prstGeom>
        </p:spPr>
      </p:pic>
    </p:spTree>
    <p:extLst>
      <p:ext uri="{BB962C8B-B14F-4D97-AF65-F5344CB8AC3E}">
        <p14:creationId xmlns:p14="http://schemas.microsoft.com/office/powerpoint/2010/main" val="691229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 المتغيرة </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7327882" cy="5047536"/>
          </a:xfrm>
          <a:prstGeom prst="rect">
            <a:avLst/>
          </a:prstGeom>
        </p:spPr>
        <p:txBody>
          <a:bodyPr wrap="square">
            <a:spAutoFit/>
          </a:bodyPr>
          <a:lstStyle/>
          <a:p>
            <a:pPr lvl="0" algn="just">
              <a:lnSpc>
                <a:spcPct val="115000"/>
              </a:lnSpc>
              <a:buSzPts val="1600"/>
            </a:pPr>
            <a:r>
              <a:rPr lang="ar-EG" sz="2800" b="1" dirty="0">
                <a:effectLst>
                  <a:outerShdw blurRad="38100" dist="38100" dir="2700000" algn="tl">
                    <a:srgbClr val="000000">
                      <a:alpha val="43137"/>
                    </a:srgbClr>
                  </a:outerShdw>
                </a:effectLst>
                <a:latin typeface="Calibri"/>
                <a:ea typeface="Calibri"/>
                <a:cs typeface="Sakkal Majalla"/>
              </a:rPr>
              <a:t>في الباب السابق تم افتراض أن القوى التي تؤثر على عناصر الآلات قوى إستاتيكية إلا أنه في تطبيقات هندسية عديدة تتعرض عناصر الآلات لقوى ليست إستاتيكية لكنها متغيرة في مقدارها مع الزمن والإجهادات الناتجة عن هذه الأنواع من القوى يطلق عليها الإجهادات </a:t>
            </a:r>
            <a:r>
              <a:rPr lang="ar-EG" sz="2800" b="1" dirty="0" smtClean="0">
                <a:effectLst>
                  <a:outerShdw blurRad="38100" dist="38100" dir="2700000" algn="tl">
                    <a:srgbClr val="000000">
                      <a:alpha val="43137"/>
                    </a:srgbClr>
                  </a:outerShdw>
                </a:effectLst>
                <a:latin typeface="Calibri"/>
                <a:ea typeface="Calibri"/>
                <a:cs typeface="Sakkal Majalla"/>
              </a:rPr>
              <a:t>المتغيرة</a:t>
            </a:r>
            <a:r>
              <a:rPr lang="en-US" sz="2400" b="1" dirty="0" smtClean="0">
                <a:effectLst>
                  <a:outerShdw blurRad="38100" dist="38100" dir="2700000" algn="tl">
                    <a:srgbClr val="000000">
                      <a:alpha val="43137"/>
                    </a:srgbClr>
                  </a:outerShdw>
                </a:effectLst>
                <a:latin typeface="Calibri"/>
                <a:ea typeface="Calibri"/>
                <a:cs typeface="Sakkal Majalla"/>
              </a:rPr>
              <a:t>Fluctuating Stresses</a:t>
            </a:r>
            <a:r>
              <a:rPr lang="en-US" sz="2800" b="1" dirty="0" smtClean="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 وتشير </a:t>
            </a:r>
            <a:r>
              <a:rPr lang="ar-EG" sz="2800" b="1" dirty="0">
                <a:effectLst>
                  <a:outerShdw blurRad="38100" dist="38100" dir="2700000" algn="tl">
                    <a:srgbClr val="000000">
                      <a:alpha val="43137"/>
                    </a:srgbClr>
                  </a:outerShdw>
                </a:effectLst>
                <a:latin typeface="Calibri"/>
                <a:ea typeface="Calibri"/>
                <a:cs typeface="Sakkal Majalla"/>
              </a:rPr>
              <a:t>الدراسات الهندسية إلى أن حوالي 80% من الإنهيارات التي تحدث في عناصر الآلات ترجع إلى إنهيار الإرهاق </a:t>
            </a:r>
            <a:r>
              <a:rPr lang="en-US" sz="2400" b="1" dirty="0">
                <a:effectLst>
                  <a:outerShdw blurRad="38100" dist="38100" dir="2700000" algn="tl">
                    <a:srgbClr val="000000">
                      <a:alpha val="43137"/>
                    </a:srgbClr>
                  </a:outerShdw>
                </a:effectLst>
                <a:latin typeface="Calibri"/>
                <a:ea typeface="Calibri"/>
                <a:cs typeface="Sakkal Majalla"/>
              </a:rPr>
              <a:t>Fatigue Failure </a:t>
            </a:r>
            <a:r>
              <a:rPr lang="ar-EG" sz="2400" b="1" dirty="0" smtClean="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والذي </a:t>
            </a:r>
            <a:r>
              <a:rPr lang="ar-EG" sz="2800" b="1" dirty="0">
                <a:effectLst>
                  <a:outerShdw blurRad="38100" dist="38100" dir="2700000" algn="tl">
                    <a:srgbClr val="000000">
                      <a:alpha val="43137"/>
                    </a:srgbClr>
                  </a:outerShdw>
                </a:effectLst>
                <a:latin typeface="Calibri"/>
                <a:ea typeface="Calibri"/>
                <a:cs typeface="Sakkal Majalla"/>
              </a:rPr>
              <a:t>ينتج عن أحمال متغيرة. وطبقا لأغراض التصميم يتم إستخدام العديد من النماذج لتوضيح العلاقة بين الإجهاد والزمن ومن أشهر هذه النماذج ما يطلق عليه منحني جيب الزاوية </a:t>
            </a:r>
            <a:r>
              <a:rPr lang="en-US" sz="2400" b="1" dirty="0">
                <a:effectLst>
                  <a:outerShdw blurRad="38100" dist="38100" dir="2700000" algn="tl">
                    <a:srgbClr val="000000">
                      <a:alpha val="43137"/>
                    </a:srgbClr>
                  </a:outerShdw>
                </a:effectLst>
                <a:latin typeface="Calibri"/>
                <a:ea typeface="Calibri"/>
                <a:cs typeface="Sakkal Majalla"/>
              </a:rPr>
              <a:t>Sine </a:t>
            </a:r>
            <a:r>
              <a:rPr lang="en-US" sz="2400" b="1" dirty="0" smtClean="0">
                <a:effectLst>
                  <a:outerShdw blurRad="38100" dist="38100" dir="2700000" algn="tl">
                    <a:srgbClr val="000000">
                      <a:alpha val="43137"/>
                    </a:srgbClr>
                  </a:outerShdw>
                </a:effectLst>
                <a:latin typeface="Calibri"/>
                <a:ea typeface="Calibri"/>
                <a:cs typeface="Sakkal Majalla"/>
              </a:rPr>
              <a:t>Curve</a:t>
            </a:r>
            <a:endParaRPr lang="en-US" sz="28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1831531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المعادلات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الأولية</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025" name="Picture 6"/>
          <p:cNvPicPr>
            <a:picLocks noChangeAspect="1" noChangeArrowheads="1"/>
          </p:cNvPicPr>
          <p:nvPr/>
        </p:nvPicPr>
        <p:blipFill>
          <a:blip r:embed="rId2">
            <a:extLst>
              <a:ext uri="{28A0092B-C50C-407E-A947-70E740481C1C}">
                <a14:useLocalDpi xmlns:a14="http://schemas.microsoft.com/office/drawing/2010/main" val="0"/>
              </a:ext>
            </a:extLst>
          </a:blip>
          <a:srcRect l="16574" t="4292" r="13097" b="3435"/>
          <a:stretch>
            <a:fillRect/>
          </a:stretch>
        </p:blipFill>
        <p:spPr bwMode="auto">
          <a:xfrm>
            <a:off x="2915816" y="1484784"/>
            <a:ext cx="3312368"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91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المتغيرة أو التبادلية</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074554716"/>
              </p:ext>
            </p:extLst>
          </p:nvPr>
        </p:nvGraphicFramePr>
        <p:xfrm>
          <a:off x="1259632" y="1268760"/>
          <a:ext cx="7488832" cy="5256584"/>
        </p:xfrm>
        <a:graphic>
          <a:graphicData uri="http://schemas.openxmlformats.org/drawingml/2006/table">
            <a:tbl>
              <a:tblPr rtl="1" firstRow="1" firstCol="1" bandRow="1"/>
              <a:tblGrid>
                <a:gridCol w="7488832"/>
              </a:tblGrid>
              <a:tr h="2016225">
                <a:tc>
                  <a:txBody>
                    <a:bodyPr/>
                    <a:lstStyle/>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تتغير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الإجهادات تبعا لدالة الجيب مع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الزمن</a:t>
                      </a: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القيمة المتوسطة للإجهاد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سعة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الإجهاد  </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endPar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الحد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العلوي للإجهاد </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max</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والحد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السفلي </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min</a:t>
                      </a:r>
                      <a:r>
                        <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p>
                    <a:p>
                      <a:pPr marL="1257300" lvl="2" indent="-342900" algn="just" rtl="1">
                        <a:lnSpc>
                          <a:spcPct val="100000"/>
                        </a:lnSpc>
                        <a:spcAft>
                          <a:spcPts val="0"/>
                        </a:spcAft>
                        <a:buFont typeface="Wingdings"/>
                        <a:buChar char=""/>
                      </a:pP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إجهادات الدورة قد تكون شد أو ضغط</a:t>
                      </a:r>
                      <a:endPar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22984">
                <a:tc>
                  <a:txBody>
                    <a:bodyPr/>
                    <a:lstStyle/>
                    <a:p>
                      <a:pPr marL="342900" lvl="0" indent="-342900" algn="just" rtl="1">
                        <a:lnSpc>
                          <a:spcPct val="115000"/>
                        </a:lnSpc>
                        <a:spcAft>
                          <a:spcPts val="0"/>
                        </a:spcAft>
                        <a:buFont typeface="Wingdings"/>
                        <a:buChar char=""/>
                      </a:pPr>
                      <a:endParaRPr lang="en-US" sz="2800" dirty="0">
                        <a:effectLst/>
                        <a:latin typeface="Sakkal Majalla" panose="02000000000000000000" pitchFamily="2" charset="-78"/>
                        <a:ea typeface="Calibri"/>
                        <a:cs typeface="Sakkal Majalla" panose="02000000000000000000" pitchFamily="2"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2049" name="Picture 22"/>
          <p:cNvPicPr>
            <a:picLocks noChangeAspect="1" noChangeArrowheads="1"/>
          </p:cNvPicPr>
          <p:nvPr/>
        </p:nvPicPr>
        <p:blipFill rotWithShape="1">
          <a:blip r:embed="rId2">
            <a:biLevel thresh="75000"/>
            <a:extLst>
              <a:ext uri="{28A0092B-C50C-407E-A947-70E740481C1C}">
                <a14:useLocalDpi xmlns:a14="http://schemas.microsoft.com/office/drawing/2010/main" val="0"/>
              </a:ext>
            </a:extLst>
          </a:blip>
          <a:srcRect l="7269" t="3744" r="5615" b="14323"/>
          <a:stretch/>
        </p:blipFill>
        <p:spPr bwMode="auto">
          <a:xfrm>
            <a:off x="2843808" y="3429000"/>
            <a:ext cx="460851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162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المتكررة</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038288076"/>
              </p:ext>
            </p:extLst>
          </p:nvPr>
        </p:nvGraphicFramePr>
        <p:xfrm>
          <a:off x="1259632" y="1268760"/>
          <a:ext cx="7488832" cy="4851176"/>
        </p:xfrm>
        <a:graphic>
          <a:graphicData uri="http://schemas.openxmlformats.org/drawingml/2006/table">
            <a:tbl>
              <a:tblPr rtl="1" firstRow="1" firstCol="1" bandRow="1"/>
              <a:tblGrid>
                <a:gridCol w="7488832"/>
              </a:tblGrid>
              <a:tr h="1728192">
                <a:tc>
                  <a:txBody>
                    <a:bodyPr/>
                    <a:lstStyle/>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تتغير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الإجهادات تبعا لدالة الجيب مع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الزمن</a:t>
                      </a: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متوسط</a:t>
                      </a:r>
                      <a:r>
                        <a:rPr lang="ar-EG" sz="2800" b="1" baseline="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لإجهاد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 سعة الإجهاد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endPar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الحد العلوي للإجهاد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max</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ولا يوجد حد سفلي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min</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en-US" sz="2800" b="1" baseline="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0)</a:t>
                      </a:r>
                      <a:endPar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إجهادات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الدورة قد تكون شد أو ضغط</a:t>
                      </a:r>
                      <a:endPar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22984">
                <a:tc>
                  <a:txBody>
                    <a:bodyPr/>
                    <a:lstStyle/>
                    <a:p>
                      <a:pPr marL="0" lvl="0" indent="0" algn="just" rtl="1">
                        <a:lnSpc>
                          <a:spcPct val="115000"/>
                        </a:lnSpc>
                        <a:spcAft>
                          <a:spcPts val="0"/>
                        </a:spcAft>
                        <a:buFont typeface="Wingdings"/>
                        <a:buNone/>
                      </a:pPr>
                      <a:endParaRPr lang="en-US" sz="2800" dirty="0">
                        <a:effectLst/>
                        <a:latin typeface="Sakkal Majalla" panose="02000000000000000000" pitchFamily="2" charset="-78"/>
                        <a:ea typeface="Calibri"/>
                        <a:cs typeface="Sakkal Majalla" panose="02000000000000000000" pitchFamily="2"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5" name="Picture 4"/>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3937" t="12505" r="3937" b="14608"/>
          <a:stretch/>
        </p:blipFill>
        <p:spPr bwMode="auto">
          <a:xfrm>
            <a:off x="2123728" y="3181160"/>
            <a:ext cx="5112567" cy="27681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521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العكسية</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132495873"/>
              </p:ext>
            </p:extLst>
          </p:nvPr>
        </p:nvGraphicFramePr>
        <p:xfrm>
          <a:off x="1259632" y="1268760"/>
          <a:ext cx="7416824" cy="5251621"/>
        </p:xfrm>
        <a:graphic>
          <a:graphicData uri="http://schemas.openxmlformats.org/drawingml/2006/table">
            <a:tbl>
              <a:tblPr rtl="1" firstRow="1" firstCol="1" bandRow="1"/>
              <a:tblGrid>
                <a:gridCol w="7416824"/>
              </a:tblGrid>
              <a:tr h="2493275">
                <a:tc>
                  <a:txBody>
                    <a:bodyPr/>
                    <a:lstStyle/>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تتغير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الإجهادات تبعا لدالة الجيب مع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الزمن</a:t>
                      </a: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متوسط</a:t>
                      </a:r>
                      <a:r>
                        <a:rPr lang="ar-EG" sz="2800" b="1" baseline="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لإجهاد يساوي صفر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 </a:t>
                      </a:r>
                      <a:r>
                        <a:rPr lang="en-US" sz="2800" b="1" baseline="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0</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endPar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سعة الإجهاد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endPar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الحد العلوي والسفلي للإجهاد يساوي صفر</a:t>
                      </a:r>
                    </a:p>
                    <a:p>
                      <a:pPr marL="1371600" lvl="3" indent="0" algn="just" rtl="1">
                        <a:lnSpc>
                          <a:spcPct val="100000"/>
                        </a:lnSpc>
                        <a:spcAft>
                          <a:spcPts val="0"/>
                        </a:spcAft>
                        <a:buFont typeface="Wingdings"/>
                        <a:buNone/>
                      </a:pP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max</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and </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8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min</a:t>
                      </a:r>
                      <a:r>
                        <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en-US" sz="2800" b="1" baseline="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0)</a:t>
                      </a:r>
                      <a:endParaRPr lang="en-US"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1257300" lvl="2" indent="-342900" algn="just" rtl="1">
                        <a:lnSpc>
                          <a:spcPct val="100000"/>
                        </a:lnSpc>
                        <a:spcAft>
                          <a:spcPts val="0"/>
                        </a:spcAft>
                        <a:buFont typeface="Wingdings"/>
                        <a:buChar char=""/>
                      </a:pP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إجهادات </a:t>
                      </a:r>
                      <a:r>
                        <a:rPr lang="ar-EG"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الدورة </a:t>
                      </a:r>
                      <a:r>
                        <a:rPr lang="ar-EG" sz="28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نصفها شد والتصف الآخر ضغط</a:t>
                      </a:r>
                      <a:endParaRPr lang="en-US" sz="28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91301">
                <a:tc>
                  <a:txBody>
                    <a:bodyPr/>
                    <a:lstStyle/>
                    <a:p>
                      <a:pPr marL="0" lvl="0" indent="0" algn="just" rtl="1">
                        <a:lnSpc>
                          <a:spcPct val="115000"/>
                        </a:lnSpc>
                        <a:spcAft>
                          <a:spcPts val="0"/>
                        </a:spcAft>
                        <a:buFont typeface="Wingdings"/>
                        <a:buNone/>
                      </a:pPr>
                      <a:endParaRPr lang="en-US" sz="2800" dirty="0">
                        <a:effectLst/>
                        <a:latin typeface="Sakkal Majalla" panose="02000000000000000000" pitchFamily="2" charset="-78"/>
                        <a:ea typeface="Calibri"/>
                        <a:cs typeface="Sakkal Majalla" panose="02000000000000000000" pitchFamily="2" charset="-78"/>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6" name="Picture 5"/>
          <p:cNvPicPr/>
          <p:nvPr/>
        </p:nvPicPr>
        <p:blipFill rotWithShape="1">
          <a:blip r:embed="rId2">
            <a:biLevel thresh="75000"/>
            <a:extLst>
              <a:ext uri="{BEBA8EAE-BF5A-486C-A8C5-ECC9F3942E4B}">
                <a14:imgProps xmlns:a14="http://schemas.microsoft.com/office/drawing/2010/main">
                  <a14:imgLayer r:embed="rId3">
                    <a14:imgEffect>
                      <a14:sharpenSoften amount="50000"/>
                    </a14:imgEffect>
                  </a14:imgLayer>
                </a14:imgProps>
              </a:ext>
            </a:extLst>
          </a:blip>
          <a:srcRect t="6212" b="18034"/>
          <a:stretch/>
        </p:blipFill>
        <p:spPr>
          <a:xfrm>
            <a:off x="2483768" y="3861048"/>
            <a:ext cx="4536504" cy="2437126"/>
          </a:xfrm>
          <a:prstGeom prst="rect">
            <a:avLst/>
          </a:prstGeom>
        </p:spPr>
      </p:pic>
    </p:spTree>
    <p:extLst>
      <p:ext uri="{BB962C8B-B14F-4D97-AF65-F5344CB8AC3E}">
        <p14:creationId xmlns:p14="http://schemas.microsoft.com/office/powerpoint/2010/main" val="727615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إنهيار الإرهاق</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7327882" cy="4562788"/>
          </a:xfrm>
          <a:prstGeom prst="rect">
            <a:avLst/>
          </a:prstGeom>
        </p:spPr>
        <p:txBody>
          <a:bodyPr wrap="square">
            <a:spAutoFit/>
          </a:bodyPr>
          <a:lstStyle/>
          <a:p>
            <a:pPr lvl="0" algn="just">
              <a:lnSpc>
                <a:spcPct val="150000"/>
              </a:lnSpc>
              <a:buSzPts val="1600"/>
            </a:pPr>
            <a:r>
              <a:rPr lang="ar-EG" sz="2800" b="1" dirty="0">
                <a:effectLst>
                  <a:outerShdw blurRad="38100" dist="38100" dir="2700000" algn="tl">
                    <a:srgbClr val="000000">
                      <a:alpha val="43137"/>
                    </a:srgbClr>
                  </a:outerShdw>
                </a:effectLst>
                <a:latin typeface="Calibri"/>
                <a:ea typeface="Calibri"/>
                <a:cs typeface="Sakkal Majalla"/>
              </a:rPr>
              <a:t>إن إنهيار المواد الهندسية تحت تأثير الإجهادات المتغيرة يحدث عندما تصل قيمة الإجهاد الناتج عن القوى الخارجية إلى قيمة أقل من الإجهاد الأقصى للشد وفي بعض الحالات تكون قيمة الإجهاد </a:t>
            </a:r>
            <a:r>
              <a:rPr lang="ar-EG" sz="2800" b="1" dirty="0" smtClean="0">
                <a:effectLst>
                  <a:outerShdw blurRad="38100" dist="38100" dir="2700000" algn="tl">
                    <a:srgbClr val="000000">
                      <a:alpha val="43137"/>
                    </a:srgbClr>
                  </a:outerShdw>
                </a:effectLst>
                <a:latin typeface="Calibri"/>
                <a:ea typeface="Calibri"/>
                <a:cs typeface="Sakkal Majalla"/>
              </a:rPr>
              <a:t>الناتج عن </a:t>
            </a:r>
            <a:r>
              <a:rPr lang="ar-EG" sz="2800" b="1" dirty="0">
                <a:effectLst>
                  <a:outerShdw blurRad="38100" dist="38100" dir="2700000" algn="tl">
                    <a:srgbClr val="000000">
                      <a:alpha val="43137"/>
                    </a:srgbClr>
                  </a:outerShdw>
                </a:effectLst>
                <a:latin typeface="Calibri"/>
                <a:ea typeface="Calibri"/>
                <a:cs typeface="Sakkal Majalla"/>
              </a:rPr>
              <a:t>القوى الخارجية أقل من الإجهاد عند نقطة الخضوع. علاوة على ذلك فقد وجد أن قيمة الإجهادات التي تسبب الإنهيار بالإرهاق تقل كلما زادت عدد الدورات وهذه الظاهرة توضح نقص مقاومة المواد للإجهادات المتغيرة وهي من أهم الظواهر التي تفسر إنهيار الإرهاق.</a:t>
            </a:r>
            <a:endParaRPr lang="en-US" sz="28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2884761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تفسير ظاهرة إنهيار الإرهاق</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blip>
          <a:srcRect l="10108" t="41025" r="5806" b="21795"/>
          <a:stretch/>
        </p:blipFill>
        <p:spPr bwMode="auto">
          <a:xfrm>
            <a:off x="4427984" y="1313592"/>
            <a:ext cx="4392488" cy="2403440"/>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3"/>
          <a:srcRect l="3930" t="7693" r="3930"/>
          <a:stretch/>
        </p:blipFill>
        <p:spPr bwMode="auto">
          <a:xfrm>
            <a:off x="1411062" y="1451724"/>
            <a:ext cx="2729220" cy="2265308"/>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1259632" y="3717032"/>
            <a:ext cx="7560840" cy="587853"/>
          </a:xfrm>
          <a:prstGeom prst="rect">
            <a:avLst/>
          </a:prstGeom>
        </p:spPr>
        <p:txBody>
          <a:bodyPr wrap="square">
            <a:spAutoFit/>
          </a:bodyPr>
          <a:lstStyle/>
          <a:p>
            <a:pPr marL="431800" algn="ctr">
              <a:lnSpc>
                <a:spcPct val="115000"/>
              </a:lnSpc>
            </a:pPr>
            <a:r>
              <a:rPr lang="ar-EG"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en-US"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a:t>
            </a:r>
            <a:r>
              <a:rPr lang="ar-EG"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القص للسلك </a:t>
            </a:r>
            <a:r>
              <a:rPr lang="en-US"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(b) </a:t>
            </a:r>
            <a:r>
              <a:rPr lang="ar-EG"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إنحناء السلك </a:t>
            </a:r>
            <a:r>
              <a:rPr lang="en-US"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(c)</a:t>
            </a:r>
            <a:r>
              <a:rPr lang="ar-EG"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عدم إنحناء السلك</a:t>
            </a:r>
            <a:endParaRPr lang="en-US"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p:txBody>
      </p:sp>
      <p:sp>
        <p:nvSpPr>
          <p:cNvPr id="7" name="Rectangle 6"/>
          <p:cNvSpPr/>
          <p:nvPr/>
        </p:nvSpPr>
        <p:spPr>
          <a:xfrm>
            <a:off x="1259632" y="4437112"/>
            <a:ext cx="7560840" cy="1815882"/>
          </a:xfrm>
          <a:prstGeom prst="rect">
            <a:avLst/>
          </a:prstGeom>
        </p:spPr>
        <p:txBody>
          <a:bodyPr wrap="square">
            <a:spAutoFit/>
          </a:bodyPr>
          <a:lstStyle/>
          <a:p>
            <a:pPr algn="just"/>
            <a:r>
              <a:rPr lang="ar-EG"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يعرف إنهيار الإرهاق </a:t>
            </a:r>
            <a:r>
              <a:rPr lang="en-US"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Fatigue Failure </a:t>
            </a:r>
            <a:r>
              <a:rPr lang="ar-EG" sz="2800" b="1" spc="-5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بأنه </a:t>
            </a:r>
            <a:r>
              <a:rPr lang="ar-EG" sz="28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الوقت المتأخر للكسر تحت تأثير الأحمال الدورية. ومن أمثلة عناصر الآلات التي يحدث لها إنهيار إرهاق: (أعمدة نقل القدر ة – أذرع التوصيل – التروس – يايات التعليق للمركبات – كراسي المحاور ذات الكرات).</a:t>
            </a:r>
            <a:endParaRPr lang="ar-EG" sz="2400" b="1" spc="-5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p:txBody>
      </p:sp>
    </p:spTree>
    <p:extLst>
      <p:ext uri="{BB962C8B-B14F-4D97-AF65-F5344CB8AC3E}">
        <p14:creationId xmlns:p14="http://schemas.microsoft.com/office/powerpoint/2010/main" val="187965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fontScale="90000"/>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الفرق بين إنهيار الإرهاق وإنهيار الحمل الإستاتيكي</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7327882" cy="5209118"/>
          </a:xfrm>
          <a:prstGeom prst="rect">
            <a:avLst/>
          </a:prstGeom>
        </p:spPr>
        <p:txBody>
          <a:bodyPr wrap="square">
            <a:spAutoFit/>
          </a:bodyPr>
          <a:lstStyle/>
          <a:p>
            <a:pPr lvl="0" algn="just">
              <a:lnSpc>
                <a:spcPct val="150000"/>
              </a:lnSpc>
              <a:buSzPts val="1600"/>
            </a:pPr>
            <a:r>
              <a:rPr lang="ar-EG" sz="2800" b="1" dirty="0">
                <a:effectLst>
                  <a:outerShdw blurRad="38100" dist="38100" dir="2700000" algn="tl">
                    <a:srgbClr val="000000">
                      <a:alpha val="43137"/>
                    </a:srgbClr>
                  </a:outerShdw>
                </a:effectLst>
                <a:latin typeface="Calibri"/>
                <a:ea typeface="Calibri"/>
                <a:cs typeface="Sakkal Majalla"/>
              </a:rPr>
              <a:t>إن الإنهيار الناتج عن الحمل الإستاتيكي </a:t>
            </a:r>
            <a:r>
              <a:rPr lang="ar-EG" sz="2800" b="1" dirty="0" smtClean="0">
                <a:effectLst>
                  <a:outerShdw blurRad="38100" dist="38100" dir="2700000" algn="tl">
                    <a:srgbClr val="000000">
                      <a:alpha val="43137"/>
                    </a:srgbClr>
                  </a:outerShdw>
                </a:effectLst>
                <a:latin typeface="Calibri"/>
                <a:ea typeface="Calibri"/>
                <a:cs typeface="Sakkal Majalla"/>
              </a:rPr>
              <a:t>يحدث </a:t>
            </a:r>
            <a:r>
              <a:rPr lang="ar-EG" sz="2800" b="1" dirty="0">
                <a:effectLst>
                  <a:outerShdw blurRad="38100" dist="38100" dir="2700000" algn="tl">
                    <a:srgbClr val="000000">
                      <a:alpha val="43137"/>
                    </a:srgbClr>
                  </a:outerShdw>
                </a:effectLst>
                <a:latin typeface="Calibri"/>
                <a:ea typeface="Calibri"/>
                <a:cs typeface="Sakkal Majalla"/>
              </a:rPr>
              <a:t>عندما يتم التأثير على عنصر من عناصر الآلات بحمل تدريجي فإن هناك وقت كافي لإحداث إستطالة في أنسجة المادة للعنصر خصوصا في حالة المواد المطيلة التي يحدث لها تشكل لدن قبل الكسر الذي ينتج عنه بنية ليفية حريرية </a:t>
            </a:r>
            <a:r>
              <a:rPr lang="en-US" sz="2400" b="1" dirty="0">
                <a:effectLst>
                  <a:outerShdw blurRad="38100" dist="38100" dir="2700000" algn="tl">
                    <a:srgbClr val="000000">
                      <a:alpha val="43137"/>
                    </a:srgbClr>
                  </a:outerShdw>
                </a:effectLst>
                <a:latin typeface="Calibri"/>
                <a:ea typeface="Calibri"/>
                <a:cs typeface="Sakkal Majalla"/>
              </a:rPr>
              <a:t>Silky Fibrous Structure </a:t>
            </a:r>
            <a:r>
              <a:rPr lang="ar-EG" sz="2400" b="1" dirty="0" smtClean="0">
                <a:effectLst>
                  <a:outerShdw blurRad="38100" dist="38100" dir="2700000" algn="tl">
                    <a:srgbClr val="000000">
                      <a:alpha val="43137"/>
                    </a:srgbClr>
                  </a:outerShdw>
                </a:effectLst>
                <a:latin typeface="Calibri"/>
                <a:ea typeface="Calibri"/>
                <a:cs typeface="Sakkal Majalla"/>
              </a:rPr>
              <a:t> </a:t>
            </a:r>
            <a:r>
              <a:rPr lang="ar-EG" sz="2800" b="1" dirty="0">
                <a:effectLst>
                  <a:outerShdw blurRad="38100" dist="38100" dir="2700000" algn="tl">
                    <a:srgbClr val="000000">
                      <a:alpha val="43137"/>
                    </a:srgbClr>
                  </a:outerShdw>
                </a:effectLst>
                <a:latin typeface="Calibri"/>
                <a:ea typeface="Calibri"/>
                <a:cs typeface="Sakkal Majalla"/>
              </a:rPr>
              <a:t>التي</a:t>
            </a:r>
            <a:r>
              <a:rPr lang="ar-EG" sz="2400" b="1" dirty="0" smtClean="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ترجع </a:t>
            </a:r>
            <a:r>
              <a:rPr lang="ar-EG" sz="2800" b="1" dirty="0">
                <a:effectLst>
                  <a:outerShdw blurRad="38100" dist="38100" dir="2700000" algn="tl">
                    <a:srgbClr val="000000">
                      <a:alpha val="43137"/>
                    </a:srgbClr>
                  </a:outerShdw>
                </a:effectLst>
                <a:latin typeface="Calibri"/>
                <a:ea typeface="Calibri"/>
                <a:cs typeface="Sakkal Majalla"/>
              </a:rPr>
              <a:t>إلى التمدد في البللورات الداخلية للمادة عند السطح المكسور. أما في حالة إنهيار الإرهاق فإنه يبدأ بنتوء أو شق في عدة نقاط من المادة. وحيث أن هذه الشقوق غير مرئية فإن إنهيار الإرهاق يحدث فجائي وبشكل كامل. </a:t>
            </a:r>
            <a:endParaRPr lang="en-US" sz="28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3139500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العينة القياسية وآلية إختبار الإرهاق</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extLst>
              <a:ext uri="{BEBA8EAE-BF5A-486C-A8C5-ECC9F3942E4B}">
                <a14:imgProps xmlns:a14="http://schemas.microsoft.com/office/drawing/2010/main">
                  <a14:imgLayer r:embed="rId3">
                    <a14:imgEffect>
                      <a14:sharpenSoften amount="50000"/>
                    </a14:imgEffect>
                  </a14:imgLayer>
                </a14:imgProps>
              </a:ext>
            </a:extLst>
          </a:blip>
          <a:srcRect l="3009"/>
          <a:stretch/>
        </p:blipFill>
        <p:spPr bwMode="auto">
          <a:xfrm>
            <a:off x="2123728" y="1340768"/>
            <a:ext cx="4824536" cy="1944216"/>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4">
            <a:biLevel thresh="75000"/>
            <a:extLst>
              <a:ext uri="{BEBA8EAE-BF5A-486C-A8C5-ECC9F3942E4B}">
                <a14:imgProps xmlns:a14="http://schemas.microsoft.com/office/drawing/2010/main">
                  <a14:imgLayer r:embed="rId5">
                    <a14:imgEffect>
                      <a14:sharpenSoften amount="50000"/>
                    </a14:imgEffect>
                  </a14:imgLayer>
                </a14:imgProps>
              </a:ext>
            </a:extLst>
          </a:blip>
          <a:srcRect l="2678" t="7885" r="2143" b="12545"/>
          <a:stretch/>
        </p:blipFill>
        <p:spPr bwMode="auto">
          <a:xfrm>
            <a:off x="1619672" y="3284984"/>
            <a:ext cx="6552728" cy="30963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89441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حد التحمل أو العمر الإرهاقي</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7327882" cy="5209118"/>
          </a:xfrm>
          <a:prstGeom prst="rect">
            <a:avLst/>
          </a:prstGeom>
        </p:spPr>
        <p:txBody>
          <a:bodyPr wrap="square">
            <a:spAutoFit/>
          </a:bodyPr>
          <a:lstStyle/>
          <a:p>
            <a:pPr lvl="0" algn="just">
              <a:lnSpc>
                <a:spcPct val="150000"/>
              </a:lnSpc>
              <a:buSzPts val="1600"/>
            </a:pPr>
            <a:r>
              <a:rPr lang="ar-EG" sz="2800" b="1" dirty="0">
                <a:effectLst>
                  <a:outerShdw blurRad="38100" dist="38100" dir="2700000" algn="tl">
                    <a:srgbClr val="000000">
                      <a:alpha val="43137"/>
                    </a:srgbClr>
                  </a:outerShdw>
                </a:effectLst>
                <a:latin typeface="Calibri"/>
                <a:ea typeface="Calibri"/>
                <a:cs typeface="Sakkal Majalla"/>
              </a:rPr>
              <a:t>حد التحمل للمادة هو عبارة عن أقصى إتساع للإجهاد العكسي الكامل والذي يمكن لعينة قياسية أن تتحمله دون حدوث إنهيار إرهاقي لها وذلك لعدد لانهائي من دورات الإجهاد. وحيث أن إختبار الإرهاق لايمكن من خلاله إجراء عدد لانهائي من الدورات لذلك فإن العدد </a:t>
            </a:r>
            <a:r>
              <a:rPr lang="en-US" sz="2800" b="1" dirty="0" smtClean="0">
                <a:effectLst>
                  <a:outerShdw blurRad="38100" dist="38100" dir="2700000" algn="tl">
                    <a:srgbClr val="000000">
                      <a:alpha val="43137"/>
                    </a:srgbClr>
                  </a:outerShdw>
                </a:effectLst>
                <a:latin typeface="Calibri"/>
                <a:ea typeface="Calibri"/>
                <a:cs typeface="Sakkal Majalla"/>
              </a:rPr>
              <a:t>10</a:t>
            </a:r>
            <a:r>
              <a:rPr lang="en-US" sz="2800" b="1" baseline="30000" dirty="0" smtClean="0">
                <a:effectLst>
                  <a:outerShdw blurRad="38100" dist="38100" dir="2700000" algn="tl">
                    <a:srgbClr val="000000">
                      <a:alpha val="43137"/>
                    </a:srgbClr>
                  </a:outerShdw>
                </a:effectLst>
                <a:latin typeface="Calibri"/>
                <a:ea typeface="Calibri"/>
                <a:cs typeface="Sakkal Majalla"/>
              </a:rPr>
              <a:t>6</a:t>
            </a:r>
            <a:r>
              <a:rPr lang="ar-EG" sz="2800" b="1" dirty="0" smtClean="0">
                <a:effectLst>
                  <a:outerShdw blurRad="38100" dist="38100" dir="2700000" algn="tl">
                    <a:srgbClr val="000000">
                      <a:alpha val="43137"/>
                    </a:srgbClr>
                  </a:outerShdw>
                </a:effectLst>
                <a:latin typeface="Calibri"/>
                <a:ea typeface="Calibri"/>
                <a:cs typeface="Sakkal Majalla"/>
              </a:rPr>
              <a:t> </a:t>
            </a:r>
            <a:r>
              <a:rPr lang="ar-EG" sz="2800" b="1" dirty="0">
                <a:effectLst>
                  <a:outerShdw blurRad="38100" dist="38100" dir="2700000" algn="tl">
                    <a:srgbClr val="000000">
                      <a:alpha val="43137"/>
                    </a:srgbClr>
                  </a:outerShdw>
                </a:effectLst>
                <a:latin typeface="Calibri"/>
                <a:ea typeface="Calibri"/>
                <a:cs typeface="Sakkal Majalla"/>
              </a:rPr>
              <a:t>دورة من دورات الإجهاد يعتبر عددا كافيا لتقدير حد التحمل. كما يوجد مصطلح آخر يطلق عليه العمر الإرهاقي</a:t>
            </a:r>
            <a:r>
              <a:rPr lang="en-US" sz="2400" b="1" dirty="0">
                <a:effectLst>
                  <a:outerShdw blurRad="38100" dist="38100" dir="2700000" algn="tl">
                    <a:srgbClr val="000000">
                      <a:alpha val="43137"/>
                    </a:srgbClr>
                  </a:outerShdw>
                </a:effectLst>
                <a:latin typeface="Calibri"/>
                <a:ea typeface="Calibri"/>
                <a:cs typeface="Sakkal Majalla"/>
              </a:rPr>
              <a:t>Fatigue Life </a:t>
            </a:r>
            <a:r>
              <a:rPr lang="ar-EG" sz="2400" b="1" dirty="0" smtClean="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والذي </a:t>
            </a:r>
            <a:r>
              <a:rPr lang="ar-EG" sz="2800" b="1" dirty="0">
                <a:effectLst>
                  <a:outerShdw blurRad="38100" dist="38100" dir="2700000" algn="tl">
                    <a:srgbClr val="000000">
                      <a:alpha val="43137"/>
                    </a:srgbClr>
                  </a:outerShdw>
                </a:effectLst>
                <a:latin typeface="Calibri"/>
                <a:ea typeface="Calibri"/>
                <a:cs typeface="Sakkal Majalla"/>
              </a:rPr>
              <a:t>يعرف بأنه عدد دورات الإجهاد التي يمكن لعينة قياسية تكملته </a:t>
            </a:r>
            <a:r>
              <a:rPr lang="ar-EG" sz="2800" b="1" dirty="0" smtClean="0">
                <a:effectLst>
                  <a:outerShdw blurRad="38100" dist="38100" dir="2700000" algn="tl">
                    <a:srgbClr val="000000">
                      <a:alpha val="43137"/>
                    </a:srgbClr>
                  </a:outerShdw>
                </a:effectLst>
                <a:latin typeface="Calibri"/>
                <a:ea typeface="Calibri"/>
                <a:cs typeface="Sakkal Majalla"/>
              </a:rPr>
              <a:t>أثناء </a:t>
            </a:r>
            <a:r>
              <a:rPr lang="ar-EG" sz="2800" b="1" dirty="0">
                <a:effectLst>
                  <a:outerShdw blurRad="38100" dist="38100" dir="2700000" algn="tl">
                    <a:srgbClr val="000000">
                      <a:alpha val="43137"/>
                    </a:srgbClr>
                  </a:outerShdw>
                </a:effectLst>
                <a:latin typeface="Calibri"/>
                <a:ea typeface="Calibri"/>
                <a:cs typeface="Sakkal Majalla"/>
              </a:rPr>
              <a:t>إختبارها قبل ظهور أول نتوء أو شق ناتج عن الإرهاق. </a:t>
            </a:r>
            <a:endParaRPr lang="en-US" sz="28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4068238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منحنى </a:t>
            </a:r>
            <a:r>
              <a:rPr lang="en-US" sz="28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 </a:t>
            </a:r>
            <a:r>
              <a:rPr lang="en-US"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N</a:t>
            </a:r>
            <a:r>
              <a:rPr lang="en-US" sz="28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لتقدير حد التحمل للصلب</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blip>
          <a:srcRect l="10564" t="3922" r="2113"/>
          <a:stretch/>
        </p:blipFill>
        <p:spPr bwMode="auto">
          <a:xfrm>
            <a:off x="1331640" y="1340768"/>
            <a:ext cx="6912768" cy="48965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84943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دورات الإرهاق الدنيا والعليا</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blip>
          <a:srcRect l="6256" t="3936"/>
          <a:stretch/>
        </p:blipFill>
        <p:spPr bwMode="auto">
          <a:xfrm>
            <a:off x="1331640" y="1340768"/>
            <a:ext cx="7344816" cy="48965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37719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المعادلات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الأولية</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124744"/>
            <a:ext cx="7704856" cy="4616648"/>
          </a:xfrm>
          <a:prstGeom prst="rect">
            <a:avLst/>
          </a:prstGeom>
        </p:spPr>
        <p:txBody>
          <a:bodyPr wrap="square">
            <a:spAutoFit/>
          </a:bodyPr>
          <a:lstStyle/>
          <a:p>
            <a:pPr algn="just">
              <a:lnSpc>
                <a:spcPct val="15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المعادلات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الأولية السابقة مبنية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على عدة إفتراضات أهمها أن القطاع العرضي لتلك الأجزاء يفترض أنه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منتظم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لكن من الناحية العملية فإن الإنتظام التام في القطاعات العرضية في أجزاء الآلات لايمكن تحقيقه وذلك لأن تلك الأجزاء لاتخلو من وجود فتحات مثل فتحات التزييت والتشحيم وأيضا فتحات تثبيت الخوابير في االأعمدة. لذا فإنه لا يمكن إعتبار القطاعات العرضية لأجزاء الآلات منتظمة ومتجانسة بشكل مطلق وبناء على ذلك فإن المعادلات الأولية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سوف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تعطي نتائج غير دقيقة.</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4920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الحساسية للخدش</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7615914" cy="2677656"/>
          </a:xfrm>
          <a:prstGeom prst="rect">
            <a:avLst/>
          </a:prstGeom>
        </p:spPr>
        <p:txBody>
          <a:bodyPr wrap="square">
            <a:spAutoFit/>
          </a:bodyPr>
          <a:lstStyle/>
          <a:p>
            <a:pPr lvl="0" algn="just">
              <a:lnSpc>
                <a:spcPct val="150000"/>
              </a:lnSpc>
              <a:buSzPts val="1600"/>
            </a:pPr>
            <a:r>
              <a:rPr lang="ar-EG" sz="2800" b="1" dirty="0">
                <a:effectLst>
                  <a:outerShdw blurRad="38100" dist="38100" dir="2700000" algn="tl">
                    <a:srgbClr val="000000">
                      <a:alpha val="43137"/>
                    </a:srgbClr>
                  </a:outerShdw>
                </a:effectLst>
                <a:latin typeface="Calibri"/>
                <a:ea typeface="Calibri"/>
                <a:cs typeface="Sakkal Majalla"/>
              </a:rPr>
              <a:t>تعرف بأنها حساسية المادة للخضوع للأثار الضارة الناتجة عن نتوءات الإجهاد في إختبار الإرهاق ويعبر عنها بمعامل يطلق عليه معامل حساسية الخدش وهو عبارة عن الزيادة في الإجهاد الفعلي عن الإجهاد الإسمى مقسوما على الزيادة في الإجهاد النظري عن الإجهاد </a:t>
            </a:r>
            <a:r>
              <a:rPr lang="ar-EG" sz="2800" b="1" dirty="0" smtClean="0">
                <a:effectLst>
                  <a:outerShdw blurRad="38100" dist="38100" dir="2700000" algn="tl">
                    <a:srgbClr val="000000">
                      <a:alpha val="43137"/>
                    </a:srgbClr>
                  </a:outerShdw>
                </a:effectLst>
                <a:latin typeface="Calibri"/>
                <a:ea typeface="Calibri"/>
                <a:cs typeface="Sakkal Majalla"/>
              </a:rPr>
              <a:t>الإسمى.</a:t>
            </a:r>
            <a:endParaRPr lang="en-US" sz="2800" b="1" dirty="0">
              <a:effectLst>
                <a:outerShdw blurRad="38100" dist="38100" dir="2700000" algn="tl">
                  <a:srgbClr val="000000">
                    <a:alpha val="43137"/>
                  </a:srgbClr>
                </a:outerShdw>
              </a:effectLst>
              <a:latin typeface="Calibri"/>
              <a:ea typeface="Calibri"/>
              <a:cs typeface="Arial"/>
            </a:endParaRPr>
          </a:p>
        </p:txBody>
      </p:sp>
      <p:pic>
        <p:nvPicPr>
          <p:cNvPr id="4" name="Picture 3"/>
          <p:cNvPicPr/>
          <p:nvPr/>
        </p:nvPicPr>
        <p:blipFill rotWithShape="1">
          <a:blip r:embed="rId2">
            <a:biLevel thresh="75000"/>
          </a:blip>
          <a:srcRect t="8642" r="6588"/>
          <a:stretch/>
        </p:blipFill>
        <p:spPr bwMode="auto">
          <a:xfrm>
            <a:off x="1907704" y="3874408"/>
            <a:ext cx="5832648" cy="1406788"/>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3">
            <a:biLevel thresh="75000"/>
          </a:blip>
          <a:srcRect l="5029" t="8333" r="7821" b="1"/>
          <a:stretch/>
        </p:blipFill>
        <p:spPr bwMode="auto">
          <a:xfrm>
            <a:off x="1475656" y="5032557"/>
            <a:ext cx="2520280" cy="959013"/>
          </a:xfrm>
          <a:prstGeom prst="rect">
            <a:avLst/>
          </a:prstGeom>
          <a:ln>
            <a:noFill/>
          </a:ln>
          <a:extLst>
            <a:ext uri="{53640926-AAD7-44D8-BBD7-CCE9431645EC}">
              <a14:shadowObscured xmlns:a14="http://schemas.microsoft.com/office/drawing/2010/main"/>
            </a:ext>
          </a:extLst>
        </p:spPr>
      </p:pic>
      <p:pic>
        <p:nvPicPr>
          <p:cNvPr id="7" name="Picture 6"/>
          <p:cNvPicPr/>
          <p:nvPr/>
        </p:nvPicPr>
        <p:blipFill rotWithShape="1">
          <a:blip r:embed="rId4">
            <a:biLevel thresh="75000"/>
          </a:blip>
          <a:srcRect l="46263" t="14285" r="7473"/>
          <a:stretch/>
        </p:blipFill>
        <p:spPr bwMode="auto">
          <a:xfrm>
            <a:off x="6228184" y="5046408"/>
            <a:ext cx="2160240" cy="982409"/>
          </a:xfrm>
          <a:prstGeom prst="rect">
            <a:avLst/>
          </a:prstGeom>
          <a:ln>
            <a:noFill/>
          </a:ln>
          <a:extLst>
            <a:ext uri="{53640926-AAD7-44D8-BBD7-CCE9431645EC}">
              <a14:shadowObscured xmlns:a14="http://schemas.microsoft.com/office/drawing/2010/main"/>
            </a:ext>
          </a:extLst>
        </p:spPr>
      </p:pic>
      <p:pic>
        <p:nvPicPr>
          <p:cNvPr id="8" name="Picture 7"/>
          <p:cNvPicPr/>
          <p:nvPr/>
        </p:nvPicPr>
        <p:blipFill>
          <a:blip r:embed="rId5">
            <a:biLevel thresh="75000"/>
          </a:blip>
          <a:stretch>
            <a:fillRect/>
          </a:stretch>
        </p:blipFill>
        <p:spPr>
          <a:xfrm>
            <a:off x="3779912" y="5805264"/>
            <a:ext cx="2664296" cy="821990"/>
          </a:xfrm>
          <a:prstGeom prst="rect">
            <a:avLst/>
          </a:prstGeom>
        </p:spPr>
      </p:pic>
    </p:spTree>
    <p:extLst>
      <p:ext uri="{BB962C8B-B14F-4D97-AF65-F5344CB8AC3E}">
        <p14:creationId xmlns:p14="http://schemas.microsoft.com/office/powerpoint/2010/main" val="335303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التقدير التقريبي لحد التحمل </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04558" y="1196752"/>
            <a:ext cx="7615914" cy="5262979"/>
          </a:xfrm>
          <a:prstGeom prst="rect">
            <a:avLst/>
          </a:prstGeom>
        </p:spPr>
        <p:txBody>
          <a:bodyPr wrap="square">
            <a:spAutoFit/>
          </a:bodyPr>
          <a:lstStyle/>
          <a:p>
            <a:pPr lvl="0" algn="just">
              <a:lnSpc>
                <a:spcPct val="150000"/>
              </a:lnSpc>
              <a:buSzPts val="1600"/>
            </a:pPr>
            <a:r>
              <a:rPr lang="ar-EG" sz="2800" b="1" dirty="0">
                <a:effectLst>
                  <a:outerShdw blurRad="38100" dist="38100" dir="2700000" algn="tl">
                    <a:srgbClr val="000000">
                      <a:alpha val="43137"/>
                    </a:srgbClr>
                  </a:outerShdw>
                </a:effectLst>
                <a:latin typeface="Calibri"/>
                <a:ea typeface="Calibri"/>
                <a:cs typeface="Sakkal Majalla"/>
              </a:rPr>
              <a:t>إن الطرق المعملية لتقدير مقاومة التحمل للمواد بالرغم من أنها ذات دقة عالية لكنها تستهلك وقتا وعمالة كبيرة فمثلا عدد الإختبارات المطلوبة لإعداد منحني </a:t>
            </a:r>
            <a:r>
              <a:rPr lang="en-US" sz="2800" b="1" dirty="0" smtClean="0">
                <a:effectLst>
                  <a:outerShdw blurRad="38100" dist="38100" dir="2700000" algn="tl">
                    <a:srgbClr val="000000">
                      <a:alpha val="43137"/>
                    </a:srgbClr>
                  </a:outerShdw>
                </a:effectLst>
                <a:latin typeface="Calibri"/>
                <a:ea typeface="Calibri"/>
                <a:cs typeface="Sakkal Majalla"/>
              </a:rPr>
              <a:t>(</a:t>
            </a:r>
            <a:r>
              <a:rPr lang="en-US" sz="2400" b="1" dirty="0" smtClean="0">
                <a:effectLst>
                  <a:outerShdw blurRad="38100" dist="38100" dir="2700000" algn="tl">
                    <a:srgbClr val="000000">
                      <a:alpha val="43137"/>
                    </a:srgbClr>
                  </a:outerShdw>
                </a:effectLst>
                <a:latin typeface="Calibri"/>
                <a:ea typeface="Calibri"/>
                <a:cs typeface="Sakkal Majalla"/>
              </a:rPr>
              <a:t>S </a:t>
            </a:r>
            <a:r>
              <a:rPr lang="en-US" sz="2400" b="1" dirty="0">
                <a:effectLst>
                  <a:outerShdw blurRad="38100" dist="38100" dir="2700000" algn="tl">
                    <a:srgbClr val="000000">
                      <a:alpha val="43137"/>
                    </a:srgbClr>
                  </a:outerShdw>
                </a:effectLst>
                <a:latin typeface="Calibri"/>
                <a:ea typeface="Calibri"/>
                <a:cs typeface="Sakkal Majalla"/>
              </a:rPr>
              <a:t>– </a:t>
            </a:r>
            <a:r>
              <a:rPr lang="en-US" sz="2400" b="1" dirty="0" smtClean="0">
                <a:effectLst>
                  <a:outerShdw blurRad="38100" dist="38100" dir="2700000" algn="tl">
                    <a:srgbClr val="000000">
                      <a:alpha val="43137"/>
                    </a:srgbClr>
                  </a:outerShdw>
                </a:effectLst>
                <a:latin typeface="Calibri"/>
                <a:ea typeface="Calibri"/>
                <a:cs typeface="Sakkal Majalla"/>
              </a:rPr>
              <a:t>N)</a:t>
            </a:r>
            <a:r>
              <a:rPr lang="en-US" sz="2800" b="1" dirty="0" smtClean="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 تحتاج </a:t>
            </a:r>
            <a:r>
              <a:rPr lang="ar-EG" sz="2800" b="1" dirty="0">
                <a:effectLst>
                  <a:outerShdw blurRad="38100" dist="38100" dir="2700000" algn="tl">
                    <a:srgbClr val="000000">
                      <a:alpha val="43137"/>
                    </a:srgbClr>
                  </a:outerShdw>
                </a:effectLst>
                <a:latin typeface="Calibri"/>
                <a:ea typeface="Calibri"/>
                <a:cs typeface="Sakkal Majalla"/>
              </a:rPr>
              <a:t>إلى وقت كبير لأن كل إختبار يعطي نقطة واحدة على المنحنى لذلك لايمكن الحصول على كافة البيانات المتعلقة بخصائص الإرهاق لكل مادة من المواد الهندسية عن طريق التجارب المعملية. لذا يعتبر إجراء الحساب التقريبي لحد التحمل هو أحد الحلول التي يلجأ إليها المصممون في أحيان كثيرة في حالة عدم إمكانية إجراء الإختبارات المعملية .</a:t>
            </a:r>
            <a:endParaRPr lang="en-US" sz="28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21119125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411"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عوامل تقليل حد </a:t>
            </a: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التحمل </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691680" y="1196752"/>
            <a:ext cx="6912768" cy="4770537"/>
          </a:xfrm>
          <a:prstGeom prst="rect">
            <a:avLst/>
          </a:prstGeom>
        </p:spPr>
        <p:txBody>
          <a:bodyPr wrap="square">
            <a:spAutoFit/>
          </a:bodyPr>
          <a:lstStyle/>
          <a:p>
            <a:pPr lvl="0" algn="just">
              <a:lnSpc>
                <a:spcPct val="200000"/>
              </a:lnSpc>
              <a:buSzPts val="1600"/>
            </a:pPr>
            <a:r>
              <a:rPr lang="ar-EG" sz="3200" b="1" dirty="0">
                <a:effectLst>
                  <a:outerShdw blurRad="38100" dist="38100" dir="2700000" algn="tl">
                    <a:srgbClr val="000000">
                      <a:alpha val="43137"/>
                    </a:srgbClr>
                  </a:outerShdw>
                </a:effectLst>
                <a:latin typeface="Calibri"/>
                <a:ea typeface="Calibri"/>
                <a:cs typeface="Sakkal Majalla"/>
              </a:rPr>
              <a:t>عامل تشطيب السطح </a:t>
            </a:r>
            <a:r>
              <a:rPr lang="en-US" sz="2800" b="1" dirty="0">
                <a:effectLst>
                  <a:outerShdw blurRad="38100" dist="38100" dir="2700000" algn="tl">
                    <a:srgbClr val="000000">
                      <a:alpha val="43137"/>
                    </a:srgbClr>
                  </a:outerShdw>
                </a:effectLst>
                <a:latin typeface="Calibri"/>
                <a:ea typeface="Calibri"/>
                <a:cs typeface="Sakkal Majalla"/>
              </a:rPr>
              <a:t>Surface Finish </a:t>
            </a:r>
            <a:r>
              <a:rPr lang="en-US" sz="2800" b="1" dirty="0" smtClean="0">
                <a:effectLst>
                  <a:outerShdw blurRad="38100" dist="38100" dir="2700000" algn="tl">
                    <a:srgbClr val="000000">
                      <a:alpha val="43137"/>
                    </a:srgbClr>
                  </a:outerShdw>
                </a:effectLst>
                <a:latin typeface="Calibri"/>
                <a:ea typeface="Calibri"/>
                <a:cs typeface="Sakkal Majalla"/>
              </a:rPr>
              <a:t>Factor </a:t>
            </a:r>
            <a:endParaRPr lang="ar-EG" sz="2800" b="1" dirty="0" smtClean="0">
              <a:effectLst>
                <a:outerShdw blurRad="38100" dist="38100" dir="2700000" algn="tl">
                  <a:srgbClr val="000000">
                    <a:alpha val="43137"/>
                  </a:srgbClr>
                </a:outerShdw>
              </a:effectLst>
              <a:latin typeface="Calibri"/>
              <a:ea typeface="Calibri"/>
              <a:cs typeface="Sakkal Majalla"/>
            </a:endParaRPr>
          </a:p>
          <a:p>
            <a:pPr algn="just">
              <a:lnSpc>
                <a:spcPct val="200000"/>
              </a:lnSpc>
              <a:buSzPts val="1600"/>
            </a:pPr>
            <a:r>
              <a:rPr lang="ar-EG" sz="3200" b="1" dirty="0">
                <a:effectLst>
                  <a:outerShdw blurRad="38100" dist="38100" dir="2700000" algn="tl">
                    <a:srgbClr val="000000">
                      <a:alpha val="43137"/>
                    </a:srgbClr>
                  </a:outerShdw>
                </a:effectLst>
                <a:latin typeface="Calibri"/>
                <a:ea typeface="Calibri"/>
                <a:cs typeface="Sakkal Majalla"/>
              </a:rPr>
              <a:t>عامل الحجم </a:t>
            </a:r>
            <a:r>
              <a:rPr lang="en-US" sz="2800" b="1" dirty="0">
                <a:effectLst>
                  <a:outerShdw blurRad="38100" dist="38100" dir="2700000" algn="tl">
                    <a:srgbClr val="000000">
                      <a:alpha val="43137"/>
                    </a:srgbClr>
                  </a:outerShdw>
                </a:effectLst>
                <a:latin typeface="Calibri"/>
                <a:ea typeface="Calibri"/>
                <a:cs typeface="Sakkal Majalla"/>
              </a:rPr>
              <a:t>Size Factor</a:t>
            </a:r>
            <a:endParaRPr lang="en-US" sz="3200" b="1" dirty="0">
              <a:effectLst>
                <a:outerShdw blurRad="38100" dist="38100" dir="2700000" algn="tl">
                  <a:srgbClr val="000000">
                    <a:alpha val="43137"/>
                  </a:srgbClr>
                </a:outerShdw>
              </a:effectLst>
              <a:latin typeface="Calibri"/>
              <a:ea typeface="Calibri"/>
              <a:cs typeface="Arial"/>
            </a:endParaRPr>
          </a:p>
          <a:p>
            <a:pPr lvl="0" algn="just">
              <a:lnSpc>
                <a:spcPct val="200000"/>
              </a:lnSpc>
              <a:buSzPct val="62000"/>
            </a:pPr>
            <a:r>
              <a:rPr lang="ar-EG" sz="3200" b="1" dirty="0" smtClean="0">
                <a:effectLst>
                  <a:outerShdw blurRad="38100" dist="38100" dir="2700000" algn="tl">
                    <a:srgbClr val="000000">
                      <a:alpha val="43137"/>
                    </a:srgbClr>
                  </a:outerShdw>
                </a:effectLst>
                <a:latin typeface="Calibri"/>
                <a:ea typeface="Calibri"/>
                <a:cs typeface="Sakkal Majalla"/>
              </a:rPr>
              <a:t>عامل </a:t>
            </a:r>
            <a:r>
              <a:rPr lang="ar-EG" sz="3200" b="1" dirty="0">
                <a:effectLst>
                  <a:outerShdw blurRad="38100" dist="38100" dir="2700000" algn="tl">
                    <a:srgbClr val="000000">
                      <a:alpha val="43137"/>
                    </a:srgbClr>
                  </a:outerShdw>
                </a:effectLst>
                <a:latin typeface="Calibri"/>
                <a:ea typeface="Calibri"/>
                <a:cs typeface="Sakkal Majalla"/>
              </a:rPr>
              <a:t>الإعتمادية </a:t>
            </a:r>
            <a:r>
              <a:rPr lang="en-US" sz="2800" b="1" dirty="0">
                <a:effectLst>
                  <a:outerShdw blurRad="38100" dist="38100" dir="2700000" algn="tl">
                    <a:srgbClr val="000000">
                      <a:alpha val="43137"/>
                    </a:srgbClr>
                  </a:outerShdw>
                </a:effectLst>
                <a:latin typeface="Calibri"/>
                <a:ea typeface="Calibri"/>
                <a:cs typeface="Sakkal Majalla"/>
              </a:rPr>
              <a:t>Reliability Factor</a:t>
            </a:r>
            <a:endParaRPr lang="en-US" sz="3200" b="1" dirty="0">
              <a:effectLst>
                <a:outerShdw blurRad="38100" dist="38100" dir="2700000" algn="tl">
                  <a:srgbClr val="000000">
                    <a:alpha val="43137"/>
                  </a:srgbClr>
                </a:outerShdw>
              </a:effectLst>
              <a:latin typeface="Calibri"/>
              <a:ea typeface="Calibri"/>
              <a:cs typeface="Sakkal Majalla"/>
            </a:endParaRPr>
          </a:p>
          <a:p>
            <a:pPr lvl="0" algn="just">
              <a:lnSpc>
                <a:spcPct val="200000"/>
              </a:lnSpc>
              <a:buSzPts val="1600"/>
            </a:pPr>
            <a:r>
              <a:rPr lang="ar-EG" sz="3200" b="1" dirty="0">
                <a:effectLst>
                  <a:outerShdw blurRad="38100" dist="38100" dir="2700000" algn="tl">
                    <a:srgbClr val="000000">
                      <a:alpha val="43137"/>
                    </a:srgbClr>
                  </a:outerShdw>
                </a:effectLst>
                <a:latin typeface="Calibri"/>
                <a:ea typeface="Calibri"/>
                <a:cs typeface="Sakkal Majalla"/>
              </a:rPr>
              <a:t>عامل تركيز الإجهادات </a:t>
            </a:r>
            <a:r>
              <a:rPr lang="ar-EG" sz="3200" b="1" dirty="0" smtClean="0">
                <a:effectLst>
                  <a:outerShdw blurRad="38100" dist="38100" dir="2700000" algn="tl">
                    <a:srgbClr val="000000">
                      <a:alpha val="43137"/>
                    </a:srgbClr>
                  </a:outerShdw>
                </a:effectLst>
                <a:latin typeface="Calibri"/>
                <a:ea typeface="Calibri"/>
                <a:cs typeface="Sakkal Majalla"/>
              </a:rPr>
              <a:t>المعدل</a:t>
            </a:r>
            <a:r>
              <a:rPr lang="en-US" sz="2400" b="1" dirty="0" smtClean="0">
                <a:effectLst>
                  <a:outerShdw blurRad="38100" dist="38100" dir="2700000" algn="tl">
                    <a:srgbClr val="000000">
                      <a:alpha val="43137"/>
                    </a:srgbClr>
                  </a:outerShdw>
                </a:effectLst>
                <a:latin typeface="Calibri"/>
                <a:ea typeface="Calibri"/>
                <a:cs typeface="Sakkal Majalla"/>
              </a:rPr>
              <a:t>Modify </a:t>
            </a:r>
            <a:r>
              <a:rPr lang="en-US" sz="2400" b="1" dirty="0">
                <a:effectLst>
                  <a:outerShdw blurRad="38100" dist="38100" dir="2700000" algn="tl">
                    <a:srgbClr val="000000">
                      <a:alpha val="43137"/>
                    </a:srgbClr>
                  </a:outerShdw>
                </a:effectLst>
                <a:latin typeface="Calibri"/>
                <a:ea typeface="Calibri"/>
                <a:cs typeface="Sakkal Majalla"/>
              </a:rPr>
              <a:t>Factor </a:t>
            </a:r>
            <a:r>
              <a:rPr lang="en-US" sz="2400" b="1" dirty="0" smtClean="0">
                <a:effectLst>
                  <a:outerShdw blurRad="38100" dist="38100" dir="2700000" algn="tl">
                    <a:srgbClr val="000000">
                      <a:alpha val="43137"/>
                    </a:srgbClr>
                  </a:outerShdw>
                </a:effectLst>
                <a:latin typeface="Calibri"/>
                <a:ea typeface="Calibri"/>
                <a:cs typeface="Sakkal Majalla"/>
              </a:rPr>
              <a:t>of Stress Concentration</a:t>
            </a:r>
            <a:endParaRPr lang="en-US" sz="2400" b="1" dirty="0">
              <a:effectLst>
                <a:outerShdw blurRad="38100" dist="38100" dir="2700000" algn="tl">
                  <a:srgbClr val="000000">
                    <a:alpha val="43137"/>
                  </a:srgbClr>
                </a:outerShdw>
              </a:effectLst>
              <a:latin typeface="Calibri"/>
              <a:ea typeface="Calibri"/>
              <a:cs typeface="Sakkal Majalla"/>
            </a:endParaRPr>
          </a:p>
        </p:txBody>
      </p:sp>
    </p:spTree>
    <p:extLst>
      <p:ext uri="{BB962C8B-B14F-4D97-AF65-F5344CB8AC3E}">
        <p14:creationId xmlns:p14="http://schemas.microsoft.com/office/powerpoint/2010/main" val="36731434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6607"/>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المخاطر التراكمية للإرهاق </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547664" y="1340768"/>
            <a:ext cx="6912768" cy="4416594"/>
          </a:xfrm>
          <a:prstGeom prst="rect">
            <a:avLst/>
          </a:prstGeom>
        </p:spPr>
        <p:txBody>
          <a:bodyPr wrap="square">
            <a:spAutoFit/>
          </a:bodyPr>
          <a:lstStyle/>
          <a:p>
            <a:pPr lvl="0" algn="just">
              <a:lnSpc>
                <a:spcPct val="200000"/>
              </a:lnSpc>
              <a:buSzPts val="1600"/>
            </a:pPr>
            <a:r>
              <a:rPr lang="ar-EG" sz="2800" b="1" dirty="0">
                <a:effectLst>
                  <a:outerShdw blurRad="38100" dist="38100" dir="2700000" algn="tl">
                    <a:srgbClr val="000000">
                      <a:alpha val="43137"/>
                    </a:srgbClr>
                  </a:outerShdw>
                </a:effectLst>
                <a:latin typeface="Calibri"/>
                <a:ea typeface="Calibri"/>
                <a:cs typeface="Sakkal Majalla"/>
              </a:rPr>
              <a:t>في بعض التطبيقات الهندسية التي يكون فيها النظام </a:t>
            </a:r>
            <a:r>
              <a:rPr lang="ar-EG" sz="2800" b="1" dirty="0" smtClean="0">
                <a:effectLst>
                  <a:outerShdw blurRad="38100" dist="38100" dir="2700000" algn="tl">
                    <a:srgbClr val="000000">
                      <a:alpha val="43137"/>
                    </a:srgbClr>
                  </a:outerShdw>
                </a:effectLst>
                <a:latin typeface="Calibri"/>
                <a:ea typeface="Calibri"/>
                <a:cs typeface="Sakkal Majalla"/>
              </a:rPr>
              <a:t>الهندسي مكون </a:t>
            </a:r>
            <a:r>
              <a:rPr lang="ar-EG" sz="2800" b="1" dirty="0">
                <a:effectLst>
                  <a:outerShdw blurRad="38100" dist="38100" dir="2700000" algn="tl">
                    <a:srgbClr val="000000">
                      <a:alpha val="43137"/>
                    </a:srgbClr>
                  </a:outerShdw>
                </a:effectLst>
                <a:latin typeface="Calibri"/>
                <a:ea typeface="Calibri"/>
                <a:cs typeface="Sakkal Majalla"/>
              </a:rPr>
              <a:t>من عدة عناصر فإن تلك العناصر تتعرض لمستويات مختلفة من الإجهادات اثناء دورة التشغيل.  ويمكن حساب العمر التشغيلي  لأي عنصر من عناصر النظام الهندسي بإستخدام معادلة </a:t>
            </a:r>
            <a:r>
              <a:rPr lang="en-US" sz="2000" b="1" dirty="0">
                <a:effectLst>
                  <a:outerShdw blurRad="38100" dist="38100" dir="2700000" algn="tl">
                    <a:srgbClr val="000000">
                      <a:alpha val="43137"/>
                    </a:srgbClr>
                  </a:outerShdw>
                </a:effectLst>
                <a:latin typeface="Calibri"/>
                <a:ea typeface="Calibri"/>
                <a:cs typeface="Sakkal Majalla"/>
              </a:rPr>
              <a:t>Miner's </a:t>
            </a:r>
            <a:r>
              <a:rPr lang="en-US" sz="2400" b="1" dirty="0">
                <a:effectLst>
                  <a:outerShdw blurRad="38100" dist="38100" dir="2700000" algn="tl">
                    <a:srgbClr val="000000">
                      <a:alpha val="43137"/>
                    </a:srgbClr>
                  </a:outerShdw>
                </a:effectLst>
                <a:latin typeface="Calibri"/>
                <a:ea typeface="Calibri"/>
                <a:cs typeface="Sakkal Majalla"/>
              </a:rPr>
              <a:t>Equation </a:t>
            </a:r>
            <a:r>
              <a:rPr lang="ar-EG" sz="2400" b="1" dirty="0" smtClean="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من </a:t>
            </a:r>
            <a:r>
              <a:rPr lang="ar-EG" sz="2800" b="1" dirty="0">
                <a:effectLst>
                  <a:outerShdw blurRad="38100" dist="38100" dir="2700000" algn="tl">
                    <a:srgbClr val="000000">
                      <a:alpha val="43137"/>
                    </a:srgbClr>
                  </a:outerShdw>
                </a:effectLst>
                <a:latin typeface="Calibri"/>
                <a:ea typeface="Calibri"/>
                <a:cs typeface="Sakkal Majalla"/>
              </a:rPr>
              <a:t>خلال الخطوات </a:t>
            </a:r>
            <a:r>
              <a:rPr lang="ar-EG" sz="2800" b="1" dirty="0" smtClean="0">
                <a:effectLst>
                  <a:outerShdw blurRad="38100" dist="38100" dir="2700000" algn="tl">
                    <a:srgbClr val="000000">
                      <a:alpha val="43137"/>
                    </a:srgbClr>
                  </a:outerShdw>
                </a:effectLst>
                <a:latin typeface="Calibri"/>
                <a:ea typeface="Calibri"/>
                <a:cs typeface="Sakkal Majalla"/>
              </a:rPr>
              <a:t>التالية:</a:t>
            </a:r>
            <a:endParaRPr lang="en-US" sz="2000" b="1" dirty="0">
              <a:effectLst>
                <a:outerShdw blurRad="38100" dist="38100" dir="2700000" algn="tl">
                  <a:srgbClr val="000000">
                    <a:alpha val="43137"/>
                  </a:srgbClr>
                </a:outerShdw>
              </a:effectLst>
              <a:latin typeface="Calibri"/>
              <a:ea typeface="Calibri"/>
              <a:cs typeface="Sakkal Majalla"/>
            </a:endParaRPr>
          </a:p>
        </p:txBody>
      </p:sp>
    </p:spTree>
    <p:extLst>
      <p:ext uri="{BB962C8B-B14F-4D97-AF65-F5344CB8AC3E}">
        <p14:creationId xmlns:p14="http://schemas.microsoft.com/office/powerpoint/2010/main" val="30431522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59632" y="315007"/>
            <a:ext cx="7632848" cy="5724644"/>
          </a:xfrm>
          <a:prstGeom prst="rect">
            <a:avLst/>
          </a:prstGeom>
        </p:spPr>
        <p:txBody>
          <a:bodyPr wrap="square">
            <a:spAutoFit/>
          </a:bodyPr>
          <a:lstStyle/>
          <a:p>
            <a:pPr marL="457200" lvl="0" indent="-457200" algn="just">
              <a:buSzPts val="1600"/>
              <a:buFont typeface="Wingdings" panose="05000000000000000000" pitchFamily="2" charset="2"/>
              <a:buChar char="ü"/>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بفرض أن عنصر من عناصر النظام يتعرض لإجهادات عكسية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عند عدد دورات إجهاد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و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2</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عند عدد دورات إجهاد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2</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و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3</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عند عدد دورات إجهاد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3</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و </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وهكذا.</a:t>
            </a:r>
            <a:endPar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457200" lvl="0" indent="-457200" algn="just">
              <a:buSzPts val="1600"/>
              <a:buFont typeface="Wingdings" panose="05000000000000000000" pitchFamily="2" charset="2"/>
              <a:buChar char="ü"/>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بفرض أن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baseline="-25000"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هي </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عدد دورات الإجهاد قبل حدوث الإرهاق عندما يتعرض العنصر لإجهاد متغير واحد وليكن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457200" lvl="0" indent="-457200" algn="just">
              <a:buSzPts val="1600"/>
              <a:buFont typeface="Wingdings" panose="05000000000000000000" pitchFamily="2" charset="2"/>
              <a:buChar char="ü"/>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إذن دورة الإجهاد الواحدة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سوف تستهلك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من عمر العنصر للإرهاق وحيث أنه يوجد عدد من دورات الإجهاد عند هذا المستوى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 فإن نسبة الخطورة على العمر الإرهاقي للعنصر تساوي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أو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457200" lvl="0" indent="-457200" algn="just">
              <a:buSzPts val="1600"/>
              <a:buFont typeface="Wingdings" panose="05000000000000000000" pitchFamily="2" charset="2"/>
              <a:buChar char="ü"/>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بالمثل نسبة الخطورة على عمر الإرهاق للعنصر عند مستوى الإجهاد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sym typeface="Symbol"/>
              </a:rPr>
              <a:t></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2</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EG" sz="2600" b="1" dirty="0" smtClean="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تساوي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2</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/N</a:t>
            </a:r>
            <a:r>
              <a:rPr lang="en-US" sz="2600" b="1" baseline="-25000"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2</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marL="457200" lvl="0" indent="-457200" algn="just">
              <a:buSzPts val="1600"/>
              <a:buFont typeface="Wingdings" panose="05000000000000000000" pitchFamily="2" charset="2"/>
              <a:buChar char="ü"/>
            </a:pP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بإضافة المقادير السابقة نحصل على معادلة </a:t>
            </a:r>
            <a:r>
              <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Miner's Equation</a:t>
            </a:r>
            <a:r>
              <a:rPr lang="ar-EG"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التي تستخدم في حساب العمر الإرهاقي لعناصر أي نظام هندسي كما يلي:  </a:t>
            </a:r>
            <a:endParaRPr lang="en-US" sz="2600" b="1" dirty="0">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lvl="0" algn="just">
              <a:buSzPts val="1600"/>
            </a:pPr>
            <a:r>
              <a:rPr lang="ar-EG" sz="2800" b="1" dirty="0" smtClean="0">
                <a:effectLst>
                  <a:outerShdw blurRad="38100" dist="38100" dir="2700000" algn="tl">
                    <a:srgbClr val="000000">
                      <a:alpha val="43137"/>
                    </a:srgbClr>
                  </a:outerShdw>
                </a:effectLst>
                <a:latin typeface="Calibri"/>
                <a:ea typeface="Calibri"/>
                <a:cs typeface="Sakkal Majalla"/>
              </a:rPr>
              <a:t> </a:t>
            </a:r>
            <a:endParaRPr lang="en-US" sz="2000" b="1" dirty="0">
              <a:effectLst>
                <a:outerShdw blurRad="38100" dist="38100" dir="2700000" algn="tl">
                  <a:srgbClr val="000000">
                    <a:alpha val="43137"/>
                  </a:srgbClr>
                </a:outerShdw>
              </a:effectLst>
              <a:latin typeface="Calibri"/>
              <a:ea typeface="Calibri"/>
              <a:cs typeface="Sakkal Majalla"/>
            </a:endParaRPr>
          </a:p>
        </p:txBody>
      </p:sp>
      <p:pic>
        <p:nvPicPr>
          <p:cNvPr id="6" name="Picture 5"/>
          <p:cNvPicPr/>
          <p:nvPr/>
        </p:nvPicPr>
        <p:blipFill rotWithShape="1">
          <a:blip r:embed="rId2">
            <a:biLevel thresh="75000"/>
            <a:extLst>
              <a:ext uri="{BEBA8EAE-BF5A-486C-A8C5-ECC9F3942E4B}">
                <a14:imgProps xmlns:a14="http://schemas.microsoft.com/office/drawing/2010/main">
                  <a14:imgLayer r:embed="rId3">
                    <a14:imgEffect>
                      <a14:sharpenSoften amount="50000"/>
                    </a14:imgEffect>
                  </a14:imgLayer>
                </a14:imgProps>
              </a:ext>
            </a:extLst>
          </a:blip>
          <a:srcRect t="8975" r="6320"/>
          <a:stretch/>
        </p:blipFill>
        <p:spPr bwMode="auto">
          <a:xfrm>
            <a:off x="3059832" y="5565998"/>
            <a:ext cx="3384376" cy="95934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19789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6607"/>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منحنيات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Sorderberg, Gerber and Goodman</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extLst>
              <a:ext uri="{BEBA8EAE-BF5A-486C-A8C5-ECC9F3942E4B}">
                <a14:imgProps xmlns:a14="http://schemas.microsoft.com/office/drawing/2010/main">
                  <a14:imgLayer r:embed="rId3">
                    <a14:imgEffect>
                      <a14:sharpenSoften amount="50000"/>
                    </a14:imgEffect>
                  </a14:imgLayer>
                </a14:imgProps>
              </a:ext>
            </a:extLst>
          </a:blip>
          <a:srcRect l="6250" t="2664" r="4968" b="1938"/>
          <a:stretch/>
        </p:blipFill>
        <p:spPr bwMode="auto">
          <a:xfrm>
            <a:off x="1547664" y="1412776"/>
            <a:ext cx="6768752" cy="48965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224411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6607"/>
            <a:ext cx="7124328" cy="864096"/>
          </a:xfrm>
        </p:spPr>
        <p:txBody>
          <a:bodyPr>
            <a:noAutofit/>
          </a:bodyPr>
          <a:lstStyle/>
          <a:p>
            <a:pPr marL="182880" algn="ctr"/>
            <a:r>
              <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منحني </a:t>
            </a:r>
            <a:r>
              <a:rPr lang="en-US"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Goodman </a:t>
            </a:r>
            <a:r>
              <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المعدل للإجهادات المحورية وإجهادات الإنحناء</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5" name="Picture 4"/>
          <p:cNvPicPr/>
          <p:nvPr/>
        </p:nvPicPr>
        <p:blipFill rotWithShape="1">
          <a:blip r:embed="rId2">
            <a:biLevel thresh="75000"/>
            <a:extLst>
              <a:ext uri="{BEBA8EAE-BF5A-486C-A8C5-ECC9F3942E4B}">
                <a14:imgProps xmlns:a14="http://schemas.microsoft.com/office/drawing/2010/main">
                  <a14:imgLayer r:embed="rId3">
                    <a14:imgEffect>
                      <a14:sharpenSoften amount="50000"/>
                    </a14:imgEffect>
                  </a14:imgLayer>
                </a14:imgProps>
              </a:ext>
            </a:extLst>
          </a:blip>
          <a:srcRect l="1803" t="2036" r="2200"/>
          <a:stretch/>
        </p:blipFill>
        <p:spPr bwMode="auto">
          <a:xfrm>
            <a:off x="1331641" y="1484784"/>
            <a:ext cx="6696744" cy="48965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2800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6607"/>
            <a:ext cx="7124328" cy="864096"/>
          </a:xfrm>
        </p:spPr>
        <p:txBody>
          <a:bodyPr>
            <a:noAutofit/>
          </a:bodyPr>
          <a:lstStyle/>
          <a:p>
            <a:pPr marL="182880" algn="ctr"/>
            <a:r>
              <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منحني </a:t>
            </a:r>
            <a:r>
              <a:rPr lang="en-US"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Goodman </a:t>
            </a:r>
            <a:r>
              <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المعدل لإجهادات قص الإلتواء المتغيرة</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6641" r="2525"/>
          <a:stretch/>
        </p:blipFill>
        <p:spPr bwMode="auto">
          <a:xfrm>
            <a:off x="1475656" y="1772816"/>
            <a:ext cx="6552728" cy="42484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366720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6607"/>
            <a:ext cx="7124328" cy="864096"/>
          </a:xfrm>
        </p:spPr>
        <p:txBody>
          <a:bodyPr>
            <a:noAutofit/>
          </a:bodyPr>
          <a:lstStyle/>
          <a:p>
            <a:pPr marL="182880" algn="ctr"/>
            <a:r>
              <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معادلة جاربر </a:t>
            </a:r>
            <a:r>
              <a:rPr lang="en-US"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Garber Equation</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5" name="Picture 4"/>
          <p:cNvPicPr/>
          <p:nvPr/>
        </p:nvPicPr>
        <p:blipFill rotWithShape="1">
          <a:blip r:embed="rId2">
            <a:biLevel thresh="75000"/>
            <a:extLst>
              <a:ext uri="{BEBA8EAE-BF5A-486C-A8C5-ECC9F3942E4B}">
                <a14:imgProps xmlns:a14="http://schemas.microsoft.com/office/drawing/2010/main">
                  <a14:imgLayer r:embed="rId3">
                    <a14:imgEffect>
                      <a14:sharpenSoften amount="50000"/>
                    </a14:imgEffect>
                  </a14:imgLayer>
                </a14:imgProps>
              </a:ext>
            </a:extLst>
          </a:blip>
          <a:srcRect l="4938" t="9860" r="1646" b="3489"/>
          <a:stretch/>
        </p:blipFill>
        <p:spPr bwMode="auto">
          <a:xfrm>
            <a:off x="1835696" y="1304765"/>
            <a:ext cx="6048672" cy="3780419"/>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4">
            <a:biLevel thresh="75000"/>
            <a:extLst>
              <a:ext uri="{BEBA8EAE-BF5A-486C-A8C5-ECC9F3942E4B}">
                <a14:imgProps xmlns:a14="http://schemas.microsoft.com/office/drawing/2010/main">
                  <a14:imgLayer r:embed="rId5">
                    <a14:imgEffect>
                      <a14:sharpenSoften amount="50000"/>
                    </a14:imgEffect>
                  </a14:imgLayer>
                </a14:imgProps>
              </a:ext>
            </a:extLst>
          </a:blip>
          <a:srcRect l="7169" r="19340"/>
          <a:stretch/>
        </p:blipFill>
        <p:spPr bwMode="auto">
          <a:xfrm>
            <a:off x="2555776" y="5301209"/>
            <a:ext cx="3672408" cy="12218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583190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6607"/>
            <a:ext cx="7124328" cy="864096"/>
          </a:xfrm>
        </p:spPr>
        <p:txBody>
          <a:bodyPr>
            <a:norm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إجهادات الصدم </a:t>
            </a:r>
            <a:r>
              <a:rPr lang="en-US"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Impact Stresses</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187624" y="1196752"/>
            <a:ext cx="7560840" cy="5262979"/>
          </a:xfrm>
          <a:prstGeom prst="rect">
            <a:avLst/>
          </a:prstGeom>
        </p:spPr>
        <p:txBody>
          <a:bodyPr wrap="square">
            <a:spAutoFit/>
          </a:bodyPr>
          <a:lstStyle/>
          <a:p>
            <a:pPr lvl="0" algn="just">
              <a:lnSpc>
                <a:spcPct val="120000"/>
              </a:lnSpc>
              <a:buSzPts val="1600"/>
            </a:pPr>
            <a:r>
              <a:rPr lang="ar-EG" sz="2800" b="1" dirty="0">
                <a:effectLst>
                  <a:outerShdw blurRad="38100" dist="38100" dir="2700000" algn="tl">
                    <a:srgbClr val="000000">
                      <a:alpha val="43137"/>
                    </a:srgbClr>
                  </a:outerShdw>
                </a:effectLst>
                <a:latin typeface="Calibri"/>
                <a:ea typeface="Calibri"/>
                <a:cs typeface="Sakkal Majalla"/>
              </a:rPr>
              <a:t>الصدم يعرف بأنه إرتطام أو تصادم عنصر وهو في حالة الحركة بعنصر آخر في حالة الحركة أو السكون ، اي أن حمل الصدم هو الحمل الذي يطبق تدريجيا على عناصر الآلات. و من أمثلة قوى الصدم القوة التي تؤثر على المسمار بواسطة الشاكوش أو القوة اللازمة لكسر جوزة الهند باستخدام كسارة جوز الهند. والإجهادات المتولدة في عناصر الآلات بواسطة قوة الصدم يطلق عليها إجهادات الصدم </a:t>
            </a:r>
            <a:r>
              <a:rPr lang="en-US" sz="2400" b="1" dirty="0">
                <a:effectLst>
                  <a:outerShdw blurRad="38100" dist="38100" dir="2700000" algn="tl">
                    <a:srgbClr val="000000">
                      <a:alpha val="43137"/>
                    </a:srgbClr>
                  </a:outerShdw>
                </a:effectLst>
                <a:latin typeface="Calibri"/>
                <a:ea typeface="Calibri"/>
                <a:cs typeface="Sakkal Majalla"/>
              </a:rPr>
              <a:t>Impact </a:t>
            </a:r>
            <a:r>
              <a:rPr lang="en-US" sz="2400" b="1" dirty="0" smtClean="0">
                <a:effectLst>
                  <a:outerShdw blurRad="38100" dist="38100" dir="2700000" algn="tl">
                    <a:srgbClr val="000000">
                      <a:alpha val="43137"/>
                    </a:srgbClr>
                  </a:outerShdw>
                </a:effectLst>
                <a:latin typeface="Calibri"/>
                <a:ea typeface="Calibri"/>
                <a:cs typeface="Sakkal Majalla"/>
              </a:rPr>
              <a:t>Stresses</a:t>
            </a:r>
            <a:r>
              <a:rPr lang="en-US" sz="2800" b="1" dirty="0" smtClean="0">
                <a:effectLst>
                  <a:outerShdw blurRad="38100" dist="38100" dir="2700000" algn="tl">
                    <a:srgbClr val="000000">
                      <a:alpha val="43137"/>
                    </a:srgbClr>
                  </a:outerShdw>
                </a:effectLst>
                <a:latin typeface="Calibri"/>
                <a:ea typeface="Calibri"/>
                <a:cs typeface="Sakkal Majalla"/>
              </a:rPr>
              <a:t> </a:t>
            </a:r>
            <a:r>
              <a:rPr lang="ar-EG" sz="2800" b="1" dirty="0">
                <a:effectLst>
                  <a:outerShdw blurRad="38100" dist="38100" dir="2700000" algn="tl">
                    <a:srgbClr val="000000">
                      <a:alpha val="43137"/>
                    </a:srgbClr>
                  </a:outerShdw>
                </a:effectLst>
                <a:latin typeface="Calibri"/>
                <a:ea typeface="Calibri"/>
                <a:cs typeface="Sakkal Majalla"/>
              </a:rPr>
              <a:t>ومن أمثلة عناصر الآلات التي يحدث لها أو تتعرض لقوى الصدم (أحبال الروافع – الشواكيش – اليايات – الكماشات – القوابض – الفرامل). الشكل التالي يوضح نظام هندسي مرن مثبت عليه حمل قابل للسقوط وزنه </a:t>
            </a:r>
            <a:r>
              <a:rPr lang="en-US" sz="2800" b="1" dirty="0" smtClean="0">
                <a:effectLst>
                  <a:outerShdw blurRad="38100" dist="38100" dir="2700000" algn="tl">
                    <a:srgbClr val="000000">
                      <a:alpha val="43137"/>
                    </a:srgbClr>
                  </a:outerShdw>
                </a:effectLst>
                <a:latin typeface="Calibri"/>
                <a:ea typeface="Calibri"/>
                <a:cs typeface="Sakkal Majalla"/>
              </a:rPr>
              <a:t>W</a:t>
            </a:r>
            <a:endParaRPr lang="en-US" sz="2000" b="1" dirty="0">
              <a:effectLst>
                <a:outerShdw blurRad="38100" dist="38100" dir="2700000" algn="tl">
                  <a:srgbClr val="000000">
                    <a:alpha val="43137"/>
                  </a:srgbClr>
                </a:outerShdw>
              </a:effectLst>
              <a:latin typeface="Calibri"/>
              <a:ea typeface="Calibri"/>
              <a:cs typeface="Sakkal Majalla"/>
            </a:endParaRPr>
          </a:p>
        </p:txBody>
      </p:sp>
    </p:spTree>
    <p:extLst>
      <p:ext uri="{BB962C8B-B14F-4D97-AF65-F5344CB8AC3E}">
        <p14:creationId xmlns:p14="http://schemas.microsoft.com/office/powerpoint/2010/main" val="1084223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90282" y="476672"/>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تركيز الإجهادات</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484784"/>
            <a:ext cx="7344816" cy="4708981"/>
          </a:xfrm>
          <a:prstGeom prst="rect">
            <a:avLst/>
          </a:prstGeom>
        </p:spPr>
        <p:txBody>
          <a:bodyPr wrap="square">
            <a:spAutoFit/>
          </a:bodyPr>
          <a:lstStyle/>
          <a:p>
            <a:pPr algn="just">
              <a:lnSpc>
                <a:spcPct val="200000"/>
              </a:lnSpc>
            </a:pPr>
            <a:r>
              <a:rPr lang="ar-EG" sz="3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يعرف </a:t>
            </a:r>
            <a:r>
              <a:rPr lang="ar-EG" sz="30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تركيز </a:t>
            </a:r>
            <a:r>
              <a:rPr lang="ar-EG" sz="3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 </a:t>
            </a:r>
            <a:r>
              <a:rPr lang="ar-EG" sz="30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بأنه </a:t>
            </a:r>
            <a:r>
              <a:rPr lang="ar-EG" sz="3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الموضع أو المكان الذي يحدد أقصى إجهادات ناتجة عن عدم إنتظامية القطاع العرضي وأيضا الناتجة عن التغيرات المفاجئة في القطاع العرضي للأجزاء من الآلات. والمعامل المستخدم في قياس تركيز الإجهادات يطلق عليه معامل تركيز </a:t>
            </a:r>
            <a:r>
              <a:rPr lang="ar-EG" sz="30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  </a:t>
            </a:r>
            <a:r>
              <a:rPr lang="en-US" sz="3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Stress Concentration </a:t>
            </a:r>
            <a:r>
              <a:rPr lang="en-US" sz="30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Factor </a:t>
            </a:r>
            <a:r>
              <a:rPr lang="en-US" sz="3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en-US" sz="30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K</a:t>
            </a:r>
            <a:r>
              <a:rPr lang="en-US" sz="3000" b="1" baseline="-25000"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t</a:t>
            </a:r>
            <a:r>
              <a:rPr lang="en-US" sz="30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en-US" sz="3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437054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56607"/>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حمل </a:t>
            </a: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الصدم </a:t>
            </a:r>
            <a:r>
              <a:rPr lang="en-US"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Impact </a:t>
            </a:r>
            <a:r>
              <a:rPr lang="en-US"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Load</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6402" r="3176"/>
          <a:stretch/>
        </p:blipFill>
        <p:spPr bwMode="auto">
          <a:xfrm>
            <a:off x="3131840" y="1268760"/>
            <a:ext cx="3528391" cy="52565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46310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تركيز الإجهادات</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extLst>
              <a:ext uri="{BEBA8EAE-BF5A-486C-A8C5-ECC9F3942E4B}">
                <a14:imgProps xmlns:a14="http://schemas.microsoft.com/office/drawing/2010/main">
                  <a14:imgLayer r:embed="rId3">
                    <a14:imgEffect>
                      <a14:sharpenSoften amount="50000"/>
                    </a14:imgEffect>
                    <a14:imgEffect>
                      <a14:colorTemperature colorTemp="4700"/>
                    </a14:imgEffect>
                    <a14:imgEffect>
                      <a14:saturation sat="0"/>
                    </a14:imgEffect>
                    <a14:imgEffect>
                      <a14:brightnessContrast contrast="40000"/>
                    </a14:imgEffect>
                  </a14:imgLayer>
                </a14:imgProps>
              </a:ext>
            </a:extLst>
          </a:blip>
          <a:srcRect l="10821" r="6584"/>
          <a:stretch/>
        </p:blipFill>
        <p:spPr bwMode="auto">
          <a:xfrm>
            <a:off x="2339752" y="1124744"/>
            <a:ext cx="5112568" cy="50405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82405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معامل تركيز الإجهادات</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4917" t="5409" r="1639"/>
          <a:stretch/>
        </p:blipFill>
        <p:spPr bwMode="auto">
          <a:xfrm>
            <a:off x="1547664" y="1560786"/>
            <a:ext cx="7128792" cy="2588294"/>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4">
            <a:extLst>
              <a:ext uri="{BEBA8EAE-BF5A-486C-A8C5-ECC9F3942E4B}">
                <a14:imgProps xmlns:a14="http://schemas.microsoft.com/office/drawing/2010/main">
                  <a14:imgLayer r:embed="rId5">
                    <a14:imgEffect>
                      <a14:sharpenSoften amount="50000"/>
                    </a14:imgEffect>
                    <a14:imgEffect>
                      <a14:saturation sat="0"/>
                    </a14:imgEffect>
                  </a14:imgLayer>
                </a14:imgProps>
              </a:ext>
            </a:extLst>
          </a:blip>
          <a:srcRect l="40854" t="29804" b="11281"/>
          <a:stretch/>
        </p:blipFill>
        <p:spPr bwMode="auto">
          <a:xfrm>
            <a:off x="2915816" y="4149080"/>
            <a:ext cx="4176464" cy="136815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81319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0437"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أسباب تركيز الإجهادات</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228397"/>
            <a:ext cx="7704856" cy="4938788"/>
          </a:xfrm>
          <a:prstGeom prst="rect">
            <a:avLst/>
          </a:prstGeom>
        </p:spPr>
        <p:txBody>
          <a:bodyPr wrap="square">
            <a:spAutoFit/>
          </a:bodyPr>
          <a:lstStyle/>
          <a:p>
            <a:pPr marL="971550" lvl="1" indent="-514350">
              <a:lnSpc>
                <a:spcPct val="180000"/>
              </a:lnSpc>
              <a:spcAft>
                <a:spcPts val="1000"/>
              </a:spcAft>
              <a:buFont typeface="+mj-lt"/>
              <a:buAutoNum type="arabicParen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الإختلاف في خصائص المواد </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971550" lvl="1" indent="-514350">
              <a:lnSpc>
                <a:spcPct val="180000"/>
              </a:lnSpc>
              <a:spcAft>
                <a:spcPts val="1000"/>
              </a:spcAft>
              <a:buFont typeface="+mj-lt"/>
              <a:buAutoNum type="arabicParen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الحمل المطبق </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971550" lvl="1" indent="-514350">
              <a:lnSpc>
                <a:spcPct val="180000"/>
              </a:lnSpc>
              <a:spcAft>
                <a:spcPts val="1000"/>
              </a:spcAft>
              <a:buFont typeface="+mj-lt"/>
              <a:buAutoNum type="arabicParen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التغيرات الفجائية في القطاع </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971550" lvl="1" indent="-514350">
              <a:lnSpc>
                <a:spcPct val="180000"/>
              </a:lnSpc>
              <a:spcAft>
                <a:spcPts val="1000"/>
              </a:spcAft>
              <a:buFont typeface="+mj-lt"/>
              <a:buAutoNum type="arabicParen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وجود إنقطاعات في المكون </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971550" lvl="1" indent="-514350">
              <a:lnSpc>
                <a:spcPct val="180000"/>
              </a:lnSpc>
              <a:spcAft>
                <a:spcPts val="1000"/>
              </a:spcAft>
              <a:buFont typeface="+mj-lt"/>
              <a:buAutoNum type="arabicParen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خدوش التصنيع عن طريق الآلات </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79219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202" y="332656"/>
            <a:ext cx="7124328" cy="864096"/>
          </a:xfrm>
        </p:spPr>
        <p:txBody>
          <a:bodyPr>
            <a:normAutofit/>
          </a:bodyPr>
          <a:lstStyle/>
          <a:p>
            <a:pPr marL="182880" algn="ct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طرق تقدير </a:t>
            </a: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معاملات تركيز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a:t>
            </a:r>
            <a:endPar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196752"/>
            <a:ext cx="7704856" cy="5189113"/>
          </a:xfrm>
          <a:prstGeom prst="rect">
            <a:avLst/>
          </a:prstGeom>
        </p:spPr>
        <p:txBody>
          <a:bodyPr wrap="square">
            <a:spAutoFit/>
          </a:bodyPr>
          <a:lstStyle/>
          <a:p>
            <a:pPr marL="342900" lvl="0" indent="-342900" algn="just">
              <a:lnSpc>
                <a:spcPct val="115000"/>
              </a:lnSpc>
              <a:buFont typeface="Wingdings"/>
              <a:buChar cha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الطريقة الرياضية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Mathematical Method</a:t>
            </a:r>
          </a:p>
          <a:p>
            <a:pPr marL="889000" algn="just">
              <a:lnSpc>
                <a:spcPct val="115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هذه الطريقة  تعتمد على نظرية المرونة ويطلق عليه طريقة تحليل العناصر الدقيقة للنماذج الرياضية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Finite Element Analysis (FEA)</a:t>
            </a:r>
          </a:p>
          <a:p>
            <a:pPr marL="342900" lvl="0" indent="-342900" algn="just">
              <a:lnSpc>
                <a:spcPct val="115000"/>
              </a:lnSpc>
              <a:buFont typeface="Wingdings"/>
              <a:buChar cha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الطريقة التجريبية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Experimental Method</a:t>
            </a:r>
          </a:p>
          <a:p>
            <a:pPr marL="889000" algn="just">
              <a:lnSpc>
                <a:spcPct val="115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تعتمد تلك الطريقة على التقدير المعملي بإستخدام النماذج وأجهزة الإختبار ويطلق عليها هندسيا</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Photo-Elastic Analysis of Epoxy Models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وهذه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الطريقة تستخدم في تقدير تركيز الإجهادات للأشكال البسيطة وأيضا يتم فيها تشكيل النماذج من مواد تختلف عن المواد الحقيقة لعناصر الآلات</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40293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202" y="332656"/>
            <a:ext cx="7124328" cy="864096"/>
          </a:xfrm>
        </p:spPr>
        <p:txBody>
          <a:bodyPr>
            <a:noAutofit/>
          </a:bodyPr>
          <a:lstStyle/>
          <a:p>
            <a:pPr marL="182880" algn="ctr"/>
            <a:r>
              <a:rPr lang="ar-EG" sz="4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المنحنىات البيانية لتقدير تركيز </a:t>
            </a:r>
            <a:r>
              <a:rPr lang="ar-EG" sz="4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الإجهادات</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1357071"/>
            <a:ext cx="7704856" cy="4616648"/>
          </a:xfrm>
          <a:prstGeom prst="rect">
            <a:avLst/>
          </a:prstGeom>
        </p:spPr>
        <p:txBody>
          <a:bodyPr wrap="square">
            <a:spAutoFit/>
          </a:bodyPr>
          <a:lstStyle/>
          <a:p>
            <a:pPr lvl="0" algn="just">
              <a:lnSpc>
                <a:spcPct val="15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الاشكال التوضيحية أو البيانية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Charts</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لمعاملات تركيز الإجهادات تختلف باختلاف الأشكال الهندسية وأيضا بإختلاف ظروف الإختبارات. وقد تم تطوير تلك الأشكال بواسطة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RE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Peterson</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أما في الوقت الحالي فتستخدم تقنية تحليل العناصر الدقيقة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(FEA)</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للحصول على معامل تركيز الإجهادات لأي شكل هندسي. ويمكن تقدير معامل تركيز الإجهادات أيضا بإستخدام نظرية المرونة لبعض الأشكال الهندسية البسيطة وهو مايطلق عليه معامل تركيز الإجهادات النظري. </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179080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10309</TotalTime>
  <Words>1900</Words>
  <Application>Microsoft Office PowerPoint</Application>
  <PresentationFormat>On-screen Show (4:3)</PresentationFormat>
  <Paragraphs>105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المحاضرة الخامسة التصميم ضد الأحمال المتغيرة</vt:lpstr>
      <vt:lpstr>المعادلات الأولية</vt:lpstr>
      <vt:lpstr>المعادلات الأولية</vt:lpstr>
      <vt:lpstr>تركيز الإجهادات</vt:lpstr>
      <vt:lpstr>تركيز الإجهادات</vt:lpstr>
      <vt:lpstr>معامل تركيز الإجهادات</vt:lpstr>
      <vt:lpstr>أسباب تركيز الإجهادات</vt:lpstr>
      <vt:lpstr>طرق تقدير معاملات تركيز الإجهادات</vt:lpstr>
      <vt:lpstr>المنحنىات البيانية لتقدير تركيز الإجهادات</vt:lpstr>
      <vt:lpstr>إرشادات عند تقدير تركيز الإجهادات</vt:lpstr>
      <vt:lpstr>إرشادات عند تقدير تركيز الإجهادات</vt:lpstr>
      <vt:lpstr>إرشادات عند تقدير تركيز الإجهادات </vt:lpstr>
      <vt:lpstr>تقليل تركيز الإجهادات</vt:lpstr>
      <vt:lpstr>قياس تدفق القوى</vt:lpstr>
      <vt:lpstr>طرق تقليل تركيز الإجهادات</vt:lpstr>
      <vt:lpstr>طرق تقليل تركيز الإجهادات</vt:lpstr>
      <vt:lpstr>طرق تقليل تركيز الإجهادات</vt:lpstr>
      <vt:lpstr>طرق تقليل تركيز الإجهادات</vt:lpstr>
      <vt:lpstr>الإجهادات المتغيرة </vt:lpstr>
      <vt:lpstr>الإجهادات المتغيرة أو التبادلية</vt:lpstr>
      <vt:lpstr>الإجهادات المتكررة</vt:lpstr>
      <vt:lpstr>الإجهادات العكسية</vt:lpstr>
      <vt:lpstr>إنهيار الإرهاق</vt:lpstr>
      <vt:lpstr>تفسير ظاهرة إنهيار الإرهاق</vt:lpstr>
      <vt:lpstr>الفرق بين إنهيار الإرهاق وإنهيار الحمل الإستاتيكي</vt:lpstr>
      <vt:lpstr>العينة القياسية وآلية إختبار الإرهاق</vt:lpstr>
      <vt:lpstr>حد التحمل أو العمر الإرهاقي</vt:lpstr>
      <vt:lpstr>منحنى (S – N) لتقدير حد التحمل للصلب</vt:lpstr>
      <vt:lpstr>دورات الإرهاق الدنيا والعليا</vt:lpstr>
      <vt:lpstr>الحساسية للخدش</vt:lpstr>
      <vt:lpstr>التقدير التقريبي لحد التحمل </vt:lpstr>
      <vt:lpstr>عوامل تقليل حد التحمل </vt:lpstr>
      <vt:lpstr>المخاطر التراكمية للإرهاق </vt:lpstr>
      <vt:lpstr>PowerPoint Presentation</vt:lpstr>
      <vt:lpstr>منحنيات Sorderberg, Gerber and Goodman</vt:lpstr>
      <vt:lpstr>منحني Goodman المعدل للإجهادات المحورية وإجهادات الإنحناء</vt:lpstr>
      <vt:lpstr>منحني Goodman المعدل لإجهادات قص الإلتواء المتغيرة</vt:lpstr>
      <vt:lpstr>معادلة جاربر Garber Equation</vt:lpstr>
      <vt:lpstr>إجهادات الصدم Impact Stresses</vt:lpstr>
      <vt:lpstr>حمل الصدم Impact Load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الاحتكاك FIRECTION</dc:title>
  <dc:creator>tasneem</dc:creator>
  <cp:lastModifiedBy>MAKKA</cp:lastModifiedBy>
  <cp:revision>213</cp:revision>
  <cp:lastPrinted>2019-07-07T03:01:33Z</cp:lastPrinted>
  <dcterms:created xsi:type="dcterms:W3CDTF">2018-11-14T20:09:54Z</dcterms:created>
  <dcterms:modified xsi:type="dcterms:W3CDTF">2020-11-01T22:40:04Z</dcterms:modified>
</cp:coreProperties>
</file>